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58" r:id="rId5"/>
    <p:sldId id="271" r:id="rId6"/>
    <p:sldId id="276" r:id="rId7"/>
    <p:sldId id="277" r:id="rId8"/>
    <p:sldId id="262" r:id="rId9"/>
    <p:sldId id="263" r:id="rId10"/>
    <p:sldId id="264" r:id="rId11"/>
    <p:sldId id="259" r:id="rId12"/>
    <p:sldId id="270" r:id="rId13"/>
    <p:sldId id="260" r:id="rId14"/>
    <p:sldId id="274" r:id="rId15"/>
    <p:sldId id="275" r:id="rId16"/>
    <p:sldId id="265" r:id="rId17"/>
    <p:sldId id="266" r:id="rId18"/>
    <p:sldId id="267" r:id="rId19"/>
    <p:sldId id="268" r:id="rId20"/>
    <p:sldId id="272" r:id="rId21"/>
    <p:sldId id="273" r:id="rId22"/>
    <p:sldId id="278" r:id="rId23"/>
    <p:sldId id="279" r:id="rId24"/>
    <p:sldId id="280" r:id="rId25"/>
    <p:sldId id="281" r:id="rId26"/>
    <p:sldId id="282" r:id="rId27"/>
    <p:sldId id="283" r:id="rId28"/>
    <p:sldId id="284" r:id="rId2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8F19C8E4-50E6-49C9-AFBB-277F2FCC8D71}" type="datetimeFigureOut">
              <a:rPr lang="es-ES" smtClean="0"/>
              <a:pPr/>
              <a:t>17/04/2012</a:t>
            </a:fld>
            <a:endParaRPr lang="es-ES"/>
          </a:p>
        </p:txBody>
      </p:sp>
      <p:sp>
        <p:nvSpPr>
          <p:cNvPr id="17" name="16 Marcador de pie de página"/>
          <p:cNvSpPr>
            <a:spLocks noGrp="1"/>
          </p:cNvSpPr>
          <p:nvPr>
            <p:ph type="ftr" sz="quarter" idx="11"/>
          </p:nvPr>
        </p:nvSpPr>
        <p:spPr/>
        <p:txBody>
          <a:bodyPr/>
          <a:lstStyle/>
          <a:p>
            <a:endParaRPr lang="es-ES"/>
          </a:p>
        </p:txBody>
      </p:sp>
      <p:sp>
        <p:nvSpPr>
          <p:cNvPr id="7" name="6 Conector recto"/>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D7FACF5-E14A-4BC9-A5BF-8C55C97DDC46}" type="slidenum">
              <a:rPr lang="es-ES" smtClean="0"/>
              <a:pPr/>
              <a:t>‹Nº›</a:t>
            </a:fld>
            <a:endParaRPr lang="es-ES"/>
          </a:p>
        </p:txBody>
      </p:sp>
      <p:sp>
        <p:nvSpPr>
          <p:cNvPr id="8" name="7 Título"/>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F19C8E4-50E6-49C9-AFBB-277F2FCC8D71}" type="datetimeFigureOut">
              <a:rPr lang="es-ES" smtClean="0"/>
              <a:pPr/>
              <a:t>17/04/2012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D7FACF5-E14A-4BC9-A5BF-8C55C97DDC46}"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Elipse"/>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6915912" y="3009901"/>
            <a:ext cx="457200" cy="441325"/>
          </a:xfrm>
        </p:spPr>
        <p:txBody>
          <a:bodyPr/>
          <a:lstStyle/>
          <a:p>
            <a:fld id="{5D7FACF5-E14A-4BC9-A5BF-8C55C97DDC46}" type="slidenum">
              <a:rPr lang="es-ES" smtClean="0"/>
              <a:pPr/>
              <a:t>‹Nº›</a:t>
            </a:fld>
            <a:endParaRPr lang="es-ES"/>
          </a:p>
        </p:txBody>
      </p:sp>
      <p:sp>
        <p:nvSpPr>
          <p:cNvPr id="3" name="2 Marcador de texto vertical"/>
          <p:cNvSpPr>
            <a:spLocks noGrp="1"/>
          </p:cNvSpPr>
          <p:nvPr>
            <p:ph type="body" orient="vert" idx="1"/>
          </p:nvPr>
        </p:nvSpPr>
        <p:spPr>
          <a:xfrm>
            <a:off x="304800" y="304800"/>
            <a:ext cx="6553200" cy="582136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F19C8E4-50E6-49C9-AFBB-277F2FCC8D71}" type="datetimeFigureOut">
              <a:rPr lang="es-ES" smtClean="0"/>
              <a:pPr/>
              <a:t>17/04/2012</a:t>
            </a:fld>
            <a:endParaRPr lang="es-ES"/>
          </a:p>
        </p:txBody>
      </p:sp>
      <p:sp>
        <p:nvSpPr>
          <p:cNvPr id="5" name="4 Marcador de pie de página"/>
          <p:cNvSpPr>
            <a:spLocks noGrp="1"/>
          </p:cNvSpPr>
          <p:nvPr>
            <p:ph type="ftr" sz="quarter" idx="11"/>
          </p:nvPr>
        </p:nvSpPr>
        <p:spPr/>
        <p:txBody>
          <a:bodyPr/>
          <a:lstStyle/>
          <a:p>
            <a:endParaRPr lang="es-ES"/>
          </a:p>
        </p:txBody>
      </p:sp>
      <p:sp>
        <p:nvSpPr>
          <p:cNvPr id="2" name="1 Título vertical"/>
          <p:cNvSpPr>
            <a:spLocks noGrp="1"/>
          </p:cNvSpPr>
          <p:nvPr>
            <p:ph type="title" orient="vert"/>
          </p:nvPr>
        </p:nvSpPr>
        <p:spPr>
          <a:xfrm>
            <a:off x="7391400" y="304801"/>
            <a:ext cx="1447800" cy="5851525"/>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8F19C8E4-50E6-49C9-AFBB-277F2FCC8D71}" type="datetimeFigureOut">
              <a:rPr lang="es-ES" smtClean="0"/>
              <a:pPr/>
              <a:t>17/04/2012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a:xfrm>
            <a:off x="4361688" y="1026372"/>
            <a:ext cx="457200" cy="441325"/>
          </a:xfrm>
        </p:spPr>
        <p:txBody>
          <a:bodyPr/>
          <a:lstStyle/>
          <a:p>
            <a:fld id="{5D7FACF5-E14A-4BC9-A5BF-8C55C97DDC46}" type="slidenum">
              <a:rPr lang="es-ES" smtClean="0"/>
              <a:pPr/>
              <a:t>‹Nº›</a:t>
            </a:fld>
            <a:endParaRPr lang="es-ES"/>
          </a:p>
        </p:txBody>
      </p:sp>
      <p:sp>
        <p:nvSpPr>
          <p:cNvPr id="8" name="7 Marcador de contenido"/>
          <p:cNvSpPr>
            <a:spLocks noGrp="1"/>
          </p:cNvSpPr>
          <p:nvPr>
            <p:ph sz="quarter" idx="1"/>
          </p:nvPr>
        </p:nvSpPr>
        <p:spPr>
          <a:xfrm>
            <a:off x="301752" y="1527048"/>
            <a:ext cx="850392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ES"/>
          </a:p>
        </p:txBody>
      </p:sp>
      <p:sp>
        <p:nvSpPr>
          <p:cNvPr id="4" name="3 Marcador de fecha"/>
          <p:cNvSpPr>
            <a:spLocks noGrp="1"/>
          </p:cNvSpPr>
          <p:nvPr>
            <p:ph type="dt" sz="half" idx="10"/>
          </p:nvPr>
        </p:nvSpPr>
        <p:spPr/>
        <p:txBody>
          <a:bodyPr/>
          <a:lstStyle/>
          <a:p>
            <a:fld id="{8F19C8E4-50E6-49C9-AFBB-277F2FCC8D71}" type="datetimeFigureOut">
              <a:rPr lang="es-ES" smtClean="0"/>
              <a:pPr/>
              <a:t>17/04/2012</a:t>
            </a:fld>
            <a:endParaRPr lang="es-ES"/>
          </a:p>
        </p:txBody>
      </p:sp>
      <p:sp>
        <p:nvSpPr>
          <p:cNvPr id="8" name="7 Conector recto"/>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D7FACF5-E14A-4BC9-A5BF-8C55C97DDC46}" type="slidenum">
              <a:rPr lang="es-ES" smtClean="0"/>
              <a:pPr/>
              <a:t>‹Nº›</a:t>
            </a:fld>
            <a:endParaRPr lang="es-ES"/>
          </a:p>
        </p:txBody>
      </p:sp>
      <p:sp>
        <p:nvSpPr>
          <p:cNvPr id="2" name="1 Título"/>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758952"/>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6409944"/>
            <a:ext cx="3044952" cy="365760"/>
          </a:xfrm>
        </p:spPr>
        <p:txBody>
          <a:bodyPr/>
          <a:lstStyle/>
          <a:p>
            <a:fld id="{8F19C8E4-50E6-49C9-AFBB-277F2FCC8D71}" type="datetimeFigureOut">
              <a:rPr lang="es-ES" smtClean="0"/>
              <a:pPr/>
              <a:t>17/04/2012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D7FACF5-E14A-4BC9-A5BF-8C55C97DDC46}" type="slidenum">
              <a:rPr lang="es-ES" smtClean="0"/>
              <a:pPr/>
              <a:t>‹Nº›</a:t>
            </a:fld>
            <a:endParaRPr lang="es-ES"/>
          </a:p>
        </p:txBody>
      </p:sp>
      <p:sp>
        <p:nvSpPr>
          <p:cNvPr id="8" name="7 Conector recto"/>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8F19C8E4-50E6-49C9-AFBB-277F2FCC8D71}" type="datetimeFigureOut">
              <a:rPr lang="es-ES" smtClean="0"/>
              <a:pPr/>
              <a:t>17/04/2012</a:t>
            </a:fld>
            <a:endParaRPr lang="es-ES"/>
          </a:p>
        </p:txBody>
      </p:sp>
      <p:sp>
        <p:nvSpPr>
          <p:cNvPr id="8" name="7 Marcador de pie de página"/>
          <p:cNvSpPr>
            <a:spLocks noGrp="1"/>
          </p:cNvSpPr>
          <p:nvPr>
            <p:ph type="ftr" sz="quarter" idx="11"/>
          </p:nvPr>
        </p:nvSpPr>
        <p:spPr>
          <a:xfrm>
            <a:off x="304800" y="6409944"/>
            <a:ext cx="3581400" cy="365760"/>
          </a:xfrm>
        </p:spPr>
        <p:txBody>
          <a:bodyPr/>
          <a:lstStyle/>
          <a:p>
            <a:endParaRPr lang="es-ES"/>
          </a:p>
        </p:txBody>
      </p:sp>
      <p:sp>
        <p:nvSpPr>
          <p:cNvPr id="15" name="14 Conector recto"/>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2471383"/>
            <a:ext cx="4041648" cy="381840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2471383"/>
            <a:ext cx="4038600" cy="382219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Marcador de número de diapositiva"/>
          <p:cNvSpPr>
            <a:spLocks noGrp="1"/>
          </p:cNvSpPr>
          <p:nvPr>
            <p:ph type="sldNum" sz="quarter" idx="12"/>
          </p:nvPr>
        </p:nvSpPr>
        <p:spPr>
          <a:xfrm>
            <a:off x="4343400" y="1042416"/>
            <a:ext cx="457200" cy="441325"/>
          </a:xfrm>
        </p:spPr>
        <p:txBody>
          <a:bodyPr/>
          <a:lstStyle>
            <a:lvl1pPr algn="ctr">
              <a:defRPr/>
            </a:lvl1pPr>
          </a:lstStyle>
          <a:p>
            <a:fld id="{5D7FACF5-E14A-4BC9-A5BF-8C55C97DDC46}" type="slidenum">
              <a:rPr lang="es-ES" smtClean="0"/>
              <a:pPr/>
              <a:t>‹Nº›</a:t>
            </a:fld>
            <a:endParaRPr lang="es-ES"/>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8F19C8E4-50E6-49C9-AFBB-277F2FCC8D71}" type="datetimeFigureOut">
              <a:rPr lang="es-ES" smtClean="0"/>
              <a:pPr/>
              <a:t>17/04/2012</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a:xfrm>
            <a:off x="4343400" y="1036020"/>
            <a:ext cx="457200" cy="441325"/>
          </a:xfrm>
        </p:spPr>
        <p:txBody>
          <a:bodyPr/>
          <a:lstStyle/>
          <a:p>
            <a:fld id="{5D7FACF5-E14A-4BC9-A5BF-8C55C97DDC46}"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Rectángulo"/>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8F19C8E4-50E6-49C9-AFBB-277F2FCC8D71}" type="datetimeFigureOut">
              <a:rPr lang="es-ES" smtClean="0"/>
              <a:pPr/>
              <a:t>17/04/2012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a:xfrm>
            <a:off x="4267200" y="6324600"/>
            <a:ext cx="609600" cy="441324"/>
          </a:xfrm>
        </p:spPr>
        <p:txBody>
          <a:bodyPr/>
          <a:lstStyle>
            <a:lvl1pPr>
              <a:defRPr>
                <a:solidFill>
                  <a:srgbClr val="FFFFFF"/>
                </a:solidFill>
              </a:defRPr>
            </a:lvl1pPr>
          </a:lstStyle>
          <a:p>
            <a:fld id="{5D7FACF5-E14A-4BC9-A5BF-8C55C97DDC46}"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Marcador de contenido"/>
          <p:cNvSpPr>
            <a:spLocks noGrp="1"/>
          </p:cNvSpPr>
          <p:nvPr>
            <p:ph sz="quarter" idx="1"/>
          </p:nvPr>
        </p:nvSpPr>
        <p:spPr>
          <a:xfrm>
            <a:off x="3124200" y="685800"/>
            <a:ext cx="5638800" cy="5410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D7FACF5-E14A-4BC9-A5BF-8C55C97DDC46}" type="slidenum">
              <a:rPr lang="es-ES" smtClean="0"/>
              <a:pPr/>
              <a:t>‹Nº›</a:t>
            </a:fld>
            <a:endParaRPr lang="es-ES"/>
          </a:p>
        </p:txBody>
      </p:sp>
      <p:sp>
        <p:nvSpPr>
          <p:cNvPr id="21" name="20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p:txBody>
          <a:bodyPr/>
          <a:lstStyle/>
          <a:p>
            <a:fld id="{8F19C8E4-50E6-49C9-AFBB-277F2FCC8D71}" type="datetimeFigureOut">
              <a:rPr lang="es-ES" smtClean="0"/>
              <a:pPr/>
              <a:t>17/04/2012</a:t>
            </a:fld>
            <a:endParaRPr lang="es-ES"/>
          </a:p>
        </p:txBody>
      </p:sp>
      <p:sp>
        <p:nvSpPr>
          <p:cNvPr id="6" name="5 Marcador de pie de página"/>
          <p:cNvSpPr>
            <a:spLocks noGrp="1"/>
          </p:cNvSpPr>
          <p:nvPr>
            <p:ph type="ftr" sz="quarter" idx="11"/>
          </p:nvPr>
        </p:nvSpPr>
        <p:spPr>
          <a:xfrm>
            <a:off x="301752" y="6410848"/>
            <a:ext cx="3383280" cy="365760"/>
          </a:xfrm>
        </p:spPr>
        <p:txBody>
          <a:bodyPr/>
          <a:lstStyle/>
          <a:p>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p>
            <a:fld id="{5D7FACF5-E14A-4BC9-A5BF-8C55C97DDC46}" type="slidenum">
              <a:rPr lang="es-ES" smtClean="0"/>
              <a:pPr/>
              <a:t>‹Nº›</a:t>
            </a:fld>
            <a:endParaRPr lang="es-ES"/>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609600"/>
            <a:ext cx="5867400" cy="4267200"/>
          </a:xfrm>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a:xfrm>
            <a:off x="5788152" y="6404984"/>
            <a:ext cx="3044952" cy="365760"/>
          </a:xfrm>
        </p:spPr>
        <p:txBody>
          <a:bodyPr/>
          <a:lstStyle/>
          <a:p>
            <a:fld id="{8F19C8E4-50E6-49C9-AFBB-277F2FCC8D71}" type="datetimeFigureOut">
              <a:rPr lang="es-ES" smtClean="0"/>
              <a:pPr/>
              <a:t>17/04/2012</a:t>
            </a:fld>
            <a:endParaRPr lang="es-ES"/>
          </a:p>
        </p:txBody>
      </p:sp>
      <p:sp>
        <p:nvSpPr>
          <p:cNvPr id="6" name="5 Marcador de pie de página"/>
          <p:cNvSpPr>
            <a:spLocks noGrp="1"/>
          </p:cNvSpPr>
          <p:nvPr>
            <p:ph type="ftr" sz="quarter" idx="11"/>
          </p:nvPr>
        </p:nvSpPr>
        <p:spPr>
          <a:xfrm>
            <a:off x="301752" y="6410848"/>
            <a:ext cx="3584448" cy="365760"/>
          </a:xfrm>
        </p:spPr>
        <p:txBody>
          <a:body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Marcador de fecha"/>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F19C8E4-50E6-49C9-AFBB-277F2FCC8D71}" type="datetimeFigureOut">
              <a:rPr lang="es-ES" smtClean="0"/>
              <a:pPr/>
              <a:t>17/04/2012</a:t>
            </a:fld>
            <a:endParaRPr lang="es-ES"/>
          </a:p>
        </p:txBody>
      </p:sp>
      <p:sp>
        <p:nvSpPr>
          <p:cNvPr id="3" name="2 Marcador de pie de página"/>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s-ES"/>
          </a:p>
        </p:txBody>
      </p:sp>
      <p:sp>
        <p:nvSpPr>
          <p:cNvPr id="8" name="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D7FACF5-E14A-4BC9-A5BF-8C55C97DDC46}" type="slidenum">
              <a:rPr lang="es-ES" smtClean="0"/>
              <a:pPr/>
              <a:t>‹Nº›</a:t>
            </a:fld>
            <a:endParaRPr lang="es-ES"/>
          </a:p>
        </p:txBody>
      </p:sp>
      <p:sp>
        <p:nvSpPr>
          <p:cNvPr id="22" name="21 Marcador de título"/>
          <p:cNvSpPr>
            <a:spLocks noGrp="1"/>
          </p:cNvSpPr>
          <p:nvPr>
            <p:ph type="title"/>
          </p:nvPr>
        </p:nvSpPr>
        <p:spPr>
          <a:xfrm>
            <a:off x="301752" y="228600"/>
            <a:ext cx="8534400" cy="758952"/>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www.educa.jccm.es/educa-jccm/cm/alumnado/tkContent?idContent=15510&amp;locale=es_ES&amp;textOnly=false" TargetMode="External"/><Relationship Id="rId3" Type="http://schemas.openxmlformats.org/officeDocument/2006/relationships/hyperlink" Target="http://www.slideshare.net/juancaorientador/relacion-familia-escuela" TargetMode="External"/><Relationship Id="rId7" Type="http://schemas.openxmlformats.org/officeDocument/2006/relationships/hyperlink" Target="http://biblioteca.uct.cl/tesis/karla-aburto-alejandra-alister-david-medina-daniel-romero/tesis.pdf" TargetMode="External"/><Relationship Id="rId2" Type="http://schemas.openxmlformats.org/officeDocument/2006/relationships/hyperlink" Target="http://nadaesmenos.blogspot.com.es/2010/10/entrevista-un-profesortutor-de-primaria.html" TargetMode="External"/><Relationship Id="rId1" Type="http://schemas.openxmlformats.org/officeDocument/2006/relationships/slideLayout" Target="../slideLayouts/slideLayout2.xml"/><Relationship Id="rId6" Type="http://schemas.openxmlformats.org/officeDocument/2006/relationships/hyperlink" Target="http://www.xtec.es/~jescue/documents/escola_familia.doc" TargetMode="External"/><Relationship Id="rId5" Type="http://schemas.openxmlformats.org/officeDocument/2006/relationships/hyperlink" Target="http://www.fundacion-sm.com/ArchivosColegios/fundacionSM/Archivos/2007%202008/publicaciones/La%20relacin%20familia_escuela.pdf" TargetMode="External"/><Relationship Id="rId4" Type="http://schemas.openxmlformats.org/officeDocument/2006/relationships/hyperlink" Target="http://www.fad.es/sala_lectura/C2009_MR2_Musitu.pdf"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fontScale="90000"/>
          </a:bodyPr>
          <a:lstStyle/>
          <a:p>
            <a:r>
              <a:rPr lang="es-ES" dirty="0" smtClean="0">
                <a:latin typeface="Brush Script MT" pitchFamily="66" charset="0"/>
              </a:rPr>
              <a:t>PARTICIPACIÓN DE LOS PADRES EN LA ESCUELA</a:t>
            </a:r>
            <a:endParaRPr lang="es-ES" dirty="0">
              <a:latin typeface="Brush Script MT" pitchFamily="66" charset="0"/>
            </a:endParaRPr>
          </a:p>
        </p:txBody>
      </p:sp>
      <p:pic>
        <p:nvPicPr>
          <p:cNvPr id="6" name="5 Marcador de contenido" descr="evolucion-historica-notas[1].jpg"/>
          <p:cNvPicPr>
            <a:picLocks noGrp="1" noChangeAspect="1"/>
          </p:cNvPicPr>
          <p:nvPr>
            <p:ph sz="quarter" idx="1"/>
          </p:nvPr>
        </p:nvPicPr>
        <p:blipFill>
          <a:blip r:embed="rId2" cstate="print"/>
          <a:stretch>
            <a:fillRect/>
          </a:stretch>
        </p:blipFill>
        <p:spPr>
          <a:xfrm>
            <a:off x="1224756" y="1550987"/>
            <a:ext cx="6657975" cy="4524375"/>
          </a:xfr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Padres democráticos</a:t>
            </a:r>
            <a:endParaRPr lang="es-ES" dirty="0"/>
          </a:p>
        </p:txBody>
      </p:sp>
      <p:sp>
        <p:nvSpPr>
          <p:cNvPr id="3" name="2 Marcador de contenido"/>
          <p:cNvSpPr>
            <a:spLocks noGrp="1"/>
          </p:cNvSpPr>
          <p:nvPr>
            <p:ph sz="quarter" idx="1"/>
          </p:nvPr>
        </p:nvSpPr>
        <p:spPr/>
        <p:txBody>
          <a:bodyPr>
            <a:normAutofit/>
          </a:bodyPr>
          <a:lstStyle/>
          <a:p>
            <a:pPr>
              <a:buNone/>
            </a:pPr>
            <a:r>
              <a:rPr lang="es-ES_tradnl" u="sng" dirty="0"/>
              <a:t>Características:</a:t>
            </a:r>
            <a:endParaRPr lang="es-ES" dirty="0"/>
          </a:p>
          <a:p>
            <a:r>
              <a:rPr lang="es-ES_tradnl" sz="2600" dirty="0" smtClean="0"/>
              <a:t>Razona</a:t>
            </a:r>
            <a:r>
              <a:rPr lang="es-ES_tradnl" sz="2600" dirty="0"/>
              <a:t>, se compromete, pacta, participa, expone puntos de vista, escucha, comprende, busca soluciones</a:t>
            </a:r>
            <a:r>
              <a:rPr lang="es-ES_tradnl" dirty="0"/>
              <a:t>.</a:t>
            </a:r>
            <a:endParaRPr lang="es-ES" dirty="0"/>
          </a:p>
          <a:p>
            <a:pPr>
              <a:buNone/>
            </a:pPr>
            <a:r>
              <a:rPr lang="es-ES_tradnl" dirty="0"/>
              <a:t> </a:t>
            </a:r>
            <a:r>
              <a:rPr lang="es-ES_tradnl" u="sng" dirty="0" smtClean="0"/>
              <a:t>Perfil </a:t>
            </a:r>
            <a:r>
              <a:rPr lang="es-ES_tradnl" u="sng" dirty="0"/>
              <a:t>infantil que genera:</a:t>
            </a:r>
            <a:endParaRPr lang="es-ES" dirty="0"/>
          </a:p>
          <a:p>
            <a:r>
              <a:rPr lang="es-ES_tradnl" sz="2600" dirty="0" smtClean="0"/>
              <a:t>Autocontrol </a:t>
            </a:r>
            <a:r>
              <a:rPr lang="es-ES_tradnl" sz="2600" dirty="0"/>
              <a:t>y autoestima, confianza, iniciativa, persistencia en las tareas, alta integración social.</a:t>
            </a:r>
            <a:endParaRPr lang="es-ES" sz="2600" dirty="0"/>
          </a:p>
          <a:p>
            <a:endParaRPr lang="es-E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t>Implicación de la escuela</a:t>
            </a:r>
            <a:endParaRPr lang="es-ES" b="1" dirty="0"/>
          </a:p>
        </p:txBody>
      </p:sp>
      <p:sp>
        <p:nvSpPr>
          <p:cNvPr id="3" name="2 Marcador de contenido"/>
          <p:cNvSpPr>
            <a:spLocks noGrp="1"/>
          </p:cNvSpPr>
          <p:nvPr>
            <p:ph sz="quarter" idx="1"/>
          </p:nvPr>
        </p:nvSpPr>
        <p:spPr>
          <a:xfrm>
            <a:off x="457200" y="1412776"/>
            <a:ext cx="8229600" cy="5445224"/>
          </a:xfrm>
        </p:spPr>
        <p:txBody>
          <a:bodyPr>
            <a:normAutofit fontScale="85000" lnSpcReduction="20000"/>
          </a:bodyPr>
          <a:lstStyle/>
          <a:p>
            <a:pPr>
              <a:buNone/>
            </a:pPr>
            <a:r>
              <a:rPr lang="es-ES" dirty="0" smtClean="0"/>
              <a:t>	La </a:t>
            </a:r>
            <a:r>
              <a:rPr lang="es-ES" dirty="0"/>
              <a:t>responsabilidad de los profesores en este ámbito, según Cohen (1975), se basa en:</a:t>
            </a:r>
          </a:p>
          <a:p>
            <a:pPr lvl="0"/>
            <a:r>
              <a:rPr lang="es-ES" dirty="0"/>
              <a:t>Recibir información de sus padres respecto a sus hijos.</a:t>
            </a:r>
          </a:p>
          <a:p>
            <a:pPr lvl="0"/>
            <a:r>
              <a:rPr lang="es-ES" dirty="0"/>
              <a:t>Comunicar su dedicación en cuanto a la ayuda en el aprendizaje del niño.</a:t>
            </a:r>
          </a:p>
          <a:p>
            <a:pPr lvl="0"/>
            <a:r>
              <a:rPr lang="es-ES" dirty="0"/>
              <a:t>Comunicar su deseo de cooperar con los padres.</a:t>
            </a:r>
          </a:p>
          <a:p>
            <a:pPr lvl="0"/>
            <a:r>
              <a:rPr lang="es-ES" dirty="0"/>
              <a:t>Escuchar las inquietudes de los padres y las expectativas de su hijo.</a:t>
            </a:r>
          </a:p>
          <a:p>
            <a:pPr lvl="0"/>
            <a:r>
              <a:rPr lang="es-ES" dirty="0"/>
              <a:t>Comunicar un interés en una educación complementaria en el hogar.</a:t>
            </a:r>
          </a:p>
          <a:p>
            <a:pPr lvl="0"/>
            <a:r>
              <a:rPr lang="es-ES" dirty="0"/>
              <a:t>Explicar objetivos y programas en clase para padres y niños.</a:t>
            </a:r>
          </a:p>
          <a:p>
            <a:pPr lvl="0"/>
            <a:r>
              <a:rPr lang="es-ES" dirty="0"/>
              <a:t>Informar sobre el progreso de los educandos.</a:t>
            </a:r>
          </a:p>
          <a:p>
            <a:pPr lvl="0"/>
            <a:r>
              <a:rPr lang="es-ES" dirty="0"/>
              <a:t>Ofrecer ideas para un posible uso en el hogar con el fin de ayudar en el aprendizaje de sus hijos.</a:t>
            </a:r>
          </a:p>
          <a:p>
            <a:pPr lvl="0"/>
            <a:r>
              <a:rPr lang="es-ES" dirty="0"/>
              <a:t>Hacer uso de la información e ideas de los padres.</a:t>
            </a:r>
          </a:p>
          <a:p>
            <a:endParaRPr lang="es-E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sz="quarter" idx="1"/>
          </p:nvPr>
        </p:nvSpPr>
        <p:spPr>
          <a:xfrm>
            <a:off x="467544" y="260648"/>
            <a:ext cx="8229600" cy="5976664"/>
          </a:xfrm>
        </p:spPr>
        <p:txBody>
          <a:bodyPr>
            <a:normAutofit fontScale="85000" lnSpcReduction="20000"/>
          </a:bodyPr>
          <a:lstStyle/>
          <a:p>
            <a:pPr>
              <a:buNone/>
            </a:pPr>
            <a:endParaRPr lang="es-ES" dirty="0" smtClean="0"/>
          </a:p>
          <a:p>
            <a:pPr>
              <a:buNone/>
            </a:pPr>
            <a:r>
              <a:rPr lang="es-ES" dirty="0" smtClean="0"/>
              <a:t>Un </a:t>
            </a:r>
            <a:r>
              <a:rPr lang="es-ES" dirty="0"/>
              <a:t>buen profesor sería aquel que cumpla las siguientes características.</a:t>
            </a:r>
          </a:p>
          <a:p>
            <a:pPr lvl="0"/>
            <a:endParaRPr lang="es-ES" dirty="0" smtClean="0"/>
          </a:p>
          <a:p>
            <a:pPr lvl="0"/>
            <a:r>
              <a:rPr lang="es-ES" dirty="0" smtClean="0"/>
              <a:t>Buen </a:t>
            </a:r>
            <a:r>
              <a:rPr lang="es-ES" dirty="0"/>
              <a:t>conocimiento de lo que </a:t>
            </a:r>
            <a:r>
              <a:rPr lang="es-ES" dirty="0" err="1" smtClean="0"/>
              <a:t>enseña.,le</a:t>
            </a:r>
            <a:r>
              <a:rPr lang="es-ES" dirty="0" smtClean="0"/>
              <a:t> </a:t>
            </a:r>
            <a:r>
              <a:rPr lang="es-ES" dirty="0"/>
              <a:t>gusta lo que enseña, sabe por qué es </a:t>
            </a:r>
            <a:r>
              <a:rPr lang="es-ES" dirty="0" smtClean="0"/>
              <a:t>importante </a:t>
            </a:r>
            <a:r>
              <a:rPr lang="es-ES" dirty="0"/>
              <a:t>para los alumnos y sabe discernir lo esencial de lo prescindible. </a:t>
            </a:r>
          </a:p>
          <a:p>
            <a:pPr lvl="0"/>
            <a:r>
              <a:rPr lang="es-ES" dirty="0"/>
              <a:t>Trato </a:t>
            </a:r>
            <a:r>
              <a:rPr lang="es-ES" dirty="0" smtClean="0"/>
              <a:t>adecuado, es cortés, tiene </a:t>
            </a:r>
            <a:r>
              <a:rPr lang="es-ES" dirty="0"/>
              <a:t>una honda preocupación por cada uno de sus alumnos y por su </a:t>
            </a:r>
            <a:r>
              <a:rPr lang="es-ES" dirty="0" smtClean="0"/>
              <a:t>felicidad</a:t>
            </a:r>
            <a:r>
              <a:rPr lang="es-ES" dirty="0"/>
              <a:t>.</a:t>
            </a:r>
          </a:p>
          <a:p>
            <a:r>
              <a:rPr lang="es-ES" dirty="0" smtClean="0"/>
              <a:t>Criterio </a:t>
            </a:r>
            <a:r>
              <a:rPr lang="es-ES" dirty="0"/>
              <a:t>pedagógico y formativo: para saber cuándo corregir, cuándo felicitar, cómo ayudar. </a:t>
            </a:r>
          </a:p>
          <a:p>
            <a:r>
              <a:rPr lang="es-ES" dirty="0" smtClean="0"/>
              <a:t>Sólida </a:t>
            </a:r>
            <a:r>
              <a:rPr lang="es-ES" dirty="0"/>
              <a:t>formación en virtudes: tiene claros conceptos como la dignidad de la persona humana, su intencionalidad, etc... </a:t>
            </a:r>
          </a:p>
          <a:p>
            <a:pPr>
              <a:buNone/>
            </a:pPr>
            <a:r>
              <a:rPr lang="es-ES" dirty="0"/>
              <a:t>- </a:t>
            </a:r>
            <a:r>
              <a:rPr lang="es-ES" dirty="0" err="1"/>
              <a:t>Autoexigencia</a:t>
            </a:r>
            <a:r>
              <a:rPr lang="es-ES" dirty="0"/>
              <a:t> </a:t>
            </a:r>
          </a:p>
          <a:p>
            <a:pPr>
              <a:buNone/>
            </a:pPr>
            <a:r>
              <a:rPr lang="es-ES" dirty="0"/>
              <a:t>- Sentido de servicio </a:t>
            </a:r>
          </a:p>
          <a:p>
            <a:pPr>
              <a:buNone/>
            </a:pPr>
            <a:r>
              <a:rPr lang="es-ES" dirty="0" smtClean="0"/>
              <a:t>- </a:t>
            </a:r>
            <a:r>
              <a:rPr lang="es-ES" dirty="0"/>
              <a:t>Laboriosidad y constancia </a:t>
            </a:r>
          </a:p>
          <a:p>
            <a:pPr>
              <a:buNone/>
            </a:pPr>
            <a:r>
              <a:rPr lang="es-ES" dirty="0"/>
              <a:t>- Alegría de vivir </a:t>
            </a:r>
          </a:p>
          <a:p>
            <a:pPr>
              <a:buNone/>
            </a:pPr>
            <a:r>
              <a:rPr lang="es-ES" dirty="0"/>
              <a:t> </a:t>
            </a:r>
          </a:p>
          <a:p>
            <a:endParaRPr lang="es-E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sz="quarter" idx="1"/>
          </p:nvPr>
        </p:nvSpPr>
        <p:spPr>
          <a:xfrm>
            <a:off x="457200" y="692696"/>
            <a:ext cx="8229600" cy="5433467"/>
          </a:xfrm>
        </p:spPr>
        <p:txBody>
          <a:bodyPr>
            <a:normAutofit/>
          </a:bodyPr>
          <a:lstStyle/>
          <a:p>
            <a:pPr>
              <a:buNone/>
            </a:pPr>
            <a:r>
              <a:rPr lang="es-ES" dirty="0" smtClean="0"/>
              <a:t>	Para llevar a cabo estas responsabilidades los centros crean distintas formas de participación con los padres:</a:t>
            </a:r>
          </a:p>
          <a:p>
            <a:r>
              <a:rPr lang="es-ES" u="sng" dirty="0" smtClean="0"/>
              <a:t>Individual: </a:t>
            </a:r>
            <a:endParaRPr lang="es-ES" dirty="0"/>
          </a:p>
          <a:p>
            <a:pPr>
              <a:buNone/>
            </a:pPr>
            <a:r>
              <a:rPr lang="es-ES" dirty="0" smtClean="0"/>
              <a:t>	- Tutorías.</a:t>
            </a:r>
          </a:p>
          <a:p>
            <a:pPr>
              <a:buNone/>
            </a:pPr>
            <a:r>
              <a:rPr lang="es-ES" dirty="0"/>
              <a:t>	</a:t>
            </a:r>
            <a:r>
              <a:rPr lang="es-ES" dirty="0" smtClean="0"/>
              <a:t>- Entrevistas individuales.</a:t>
            </a:r>
          </a:p>
          <a:p>
            <a:pPr>
              <a:buNone/>
            </a:pPr>
            <a:r>
              <a:rPr lang="es-ES" dirty="0"/>
              <a:t>	</a:t>
            </a:r>
            <a:r>
              <a:rPr lang="es-ES" dirty="0" smtClean="0"/>
              <a:t>- La ayuda de los padres en el trabajo escolar.</a:t>
            </a:r>
          </a:p>
          <a:p>
            <a:r>
              <a:rPr lang="es-ES" u="sng" dirty="0" smtClean="0"/>
              <a:t>Colectivas:</a:t>
            </a:r>
            <a:endParaRPr lang="es-ES" u="sng" dirty="0"/>
          </a:p>
          <a:p>
            <a:pPr>
              <a:buNone/>
            </a:pPr>
            <a:r>
              <a:rPr lang="es-ES" dirty="0" smtClean="0"/>
              <a:t>	- Consejos escolares.</a:t>
            </a:r>
          </a:p>
          <a:p>
            <a:pPr>
              <a:buNone/>
            </a:pPr>
            <a:r>
              <a:rPr lang="es-ES" dirty="0"/>
              <a:t>	</a:t>
            </a:r>
            <a:r>
              <a:rPr lang="es-ES" dirty="0" smtClean="0"/>
              <a:t>- Asociación de padres y madres de alumnos.</a:t>
            </a:r>
          </a:p>
          <a:p>
            <a:pPr>
              <a:buNone/>
            </a:pPr>
            <a:r>
              <a:rPr lang="es-ES" dirty="0"/>
              <a:t>	</a:t>
            </a:r>
            <a:r>
              <a:rPr lang="es-ES" dirty="0" smtClean="0"/>
              <a:t>- Otras formas de participación.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Título"/>
          <p:cNvSpPr>
            <a:spLocks noGrp="1"/>
          </p:cNvSpPr>
          <p:nvPr>
            <p:ph type="title"/>
          </p:nvPr>
        </p:nvSpPr>
        <p:spPr/>
        <p:txBody>
          <a:bodyPr/>
          <a:lstStyle/>
          <a:p>
            <a:r>
              <a:rPr lang="es-ES" u="sng" smtClean="0"/>
              <a:t>La familia y la escuela</a:t>
            </a:r>
            <a:endParaRPr lang="es-ES" smtClean="0"/>
          </a:p>
        </p:txBody>
      </p:sp>
      <p:sp>
        <p:nvSpPr>
          <p:cNvPr id="3" name="2 Marcador de contenido"/>
          <p:cNvSpPr>
            <a:spLocks noGrp="1"/>
          </p:cNvSpPr>
          <p:nvPr>
            <p:ph sz="quarter" idx="1"/>
          </p:nvPr>
        </p:nvSpPr>
        <p:spPr/>
        <p:txBody>
          <a:bodyPr rtlCol="0">
            <a:normAutofit/>
          </a:bodyPr>
          <a:lstStyle/>
          <a:p>
            <a:pPr fontAlgn="auto">
              <a:spcAft>
                <a:spcPts val="0"/>
              </a:spcAft>
              <a:buFont typeface="Arial" pitchFamily="34" charset="0"/>
              <a:buChar char="•"/>
              <a:defRPr/>
            </a:pPr>
            <a:r>
              <a:rPr lang="es-ES" dirty="0" smtClean="0"/>
              <a:t>La colaboración familia-escuela es necesaria porque los niños se están formando, donde su formación requiere una unidad y continuidad en los criterios educativos, ya que está en juego su desarrollo como persona.  Tenemos: </a:t>
            </a:r>
          </a:p>
          <a:p>
            <a:pPr fontAlgn="auto">
              <a:spcAft>
                <a:spcPts val="0"/>
              </a:spcAft>
              <a:buFont typeface="Arial" pitchFamily="34" charset="0"/>
              <a:buNone/>
              <a:defRPr/>
            </a:pPr>
            <a:endParaRPr lang="es-ES" dirty="0" smtClean="0"/>
          </a:p>
          <a:p>
            <a:pPr fontAlgn="auto">
              <a:spcAft>
                <a:spcPts val="0"/>
              </a:spcAft>
              <a:buFont typeface="Arial" pitchFamily="34" charset="0"/>
              <a:buChar char="•"/>
              <a:defRPr/>
            </a:pPr>
            <a:r>
              <a:rPr lang="es-ES" u="sng" dirty="0" smtClean="0"/>
              <a:t>El equilibro psicológico</a:t>
            </a:r>
            <a:r>
              <a:rPr lang="es-ES" dirty="0" smtClean="0"/>
              <a:t>. Esta colaboración facilita la adaptación familiar y escolar del niño, adaptación que permitirá un mayor rendimiento de sus capacidades. </a:t>
            </a:r>
          </a:p>
          <a:p>
            <a:pPr fontAlgn="auto">
              <a:spcAft>
                <a:spcPts val="0"/>
              </a:spcAft>
              <a:buFont typeface="Arial" pitchFamily="34" charset="0"/>
              <a:buChar char="•"/>
              <a:defRPr/>
            </a:pPr>
            <a:endParaRPr lang="es-E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2 Marcador de contenido"/>
          <p:cNvSpPr>
            <a:spLocks noGrp="1"/>
          </p:cNvSpPr>
          <p:nvPr>
            <p:ph sz="quarter" idx="1"/>
          </p:nvPr>
        </p:nvSpPr>
        <p:spPr>
          <a:xfrm>
            <a:off x="457200" y="908050"/>
            <a:ext cx="8229600" cy="5218113"/>
          </a:xfrm>
        </p:spPr>
        <p:txBody>
          <a:bodyPr/>
          <a:lstStyle/>
          <a:p>
            <a:r>
              <a:rPr lang="es-ES" u="sng" smtClean="0"/>
              <a:t>Desde el punto de vista pedagógico</a:t>
            </a:r>
            <a:r>
              <a:rPr lang="es-ES" smtClean="0"/>
              <a:t>, toda tarea docente tiene mayor eficacia cuando confluyen la acción de los padres y profesores.</a:t>
            </a:r>
          </a:p>
          <a:p>
            <a:pPr>
              <a:buFont typeface="Arial" charset="0"/>
              <a:buNone/>
            </a:pPr>
            <a:endParaRPr lang="es-ES" smtClean="0"/>
          </a:p>
          <a:p>
            <a:r>
              <a:rPr lang="es-ES" smtClean="0"/>
              <a:t>Con relación a la </a:t>
            </a:r>
            <a:r>
              <a:rPr lang="es-ES" u="sng" smtClean="0"/>
              <a:t>integración social del chico</a:t>
            </a:r>
            <a:r>
              <a:rPr lang="es-ES" smtClean="0"/>
              <a:t>, la colaboración familia-colegio es necesaria e imprescindible.</a:t>
            </a:r>
          </a:p>
          <a:p>
            <a:endParaRPr lang="es-E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a:t>3. Ventajas de una buena relación familia-escuela</a:t>
            </a:r>
            <a:endParaRPr lang="es-ES" dirty="0"/>
          </a:p>
        </p:txBody>
      </p:sp>
      <p:sp>
        <p:nvSpPr>
          <p:cNvPr id="3" name="2 Marcador de contenido"/>
          <p:cNvSpPr>
            <a:spLocks noGrp="1"/>
          </p:cNvSpPr>
          <p:nvPr>
            <p:ph sz="quarter" idx="1"/>
          </p:nvPr>
        </p:nvSpPr>
        <p:spPr/>
        <p:txBody>
          <a:bodyPr>
            <a:normAutofit fontScale="92500" lnSpcReduction="10000"/>
          </a:bodyPr>
          <a:lstStyle/>
          <a:p>
            <a:pPr>
              <a:buNone/>
            </a:pPr>
            <a:r>
              <a:rPr lang="es-ES_tradnl" dirty="0"/>
              <a:t>- Educación integral.</a:t>
            </a:r>
            <a:endParaRPr lang="es-ES" dirty="0"/>
          </a:p>
          <a:p>
            <a:pPr>
              <a:buNone/>
            </a:pPr>
            <a:r>
              <a:rPr lang="es-ES_tradnl" dirty="0"/>
              <a:t>- El interés por el estudio aumenta.</a:t>
            </a:r>
            <a:endParaRPr lang="es-ES" dirty="0"/>
          </a:p>
          <a:p>
            <a:pPr>
              <a:buNone/>
            </a:pPr>
            <a:r>
              <a:rPr lang="es-ES_tradnl" dirty="0"/>
              <a:t>- Mejora el rendimiento académico.</a:t>
            </a:r>
            <a:endParaRPr lang="es-ES" dirty="0"/>
          </a:p>
          <a:p>
            <a:pPr>
              <a:buNone/>
            </a:pPr>
            <a:r>
              <a:rPr lang="es-ES_tradnl" dirty="0"/>
              <a:t>- Se potencia la motivación por el aprendizaje.</a:t>
            </a:r>
            <a:endParaRPr lang="es-ES" dirty="0"/>
          </a:p>
          <a:p>
            <a:pPr>
              <a:buNone/>
            </a:pPr>
            <a:r>
              <a:rPr lang="es-ES_tradnl" dirty="0"/>
              <a:t>- Reforzamiento de la educación por parte de la familia.</a:t>
            </a:r>
            <a:endParaRPr lang="es-ES" dirty="0"/>
          </a:p>
          <a:p>
            <a:pPr>
              <a:buNone/>
            </a:pPr>
            <a:r>
              <a:rPr lang="es-ES_tradnl" dirty="0"/>
              <a:t>- El niño o niña tiene una mejor educación tanto fuera como dentro de la escuela.</a:t>
            </a:r>
            <a:endParaRPr lang="es-ES" dirty="0"/>
          </a:p>
          <a:p>
            <a:pPr>
              <a:buNone/>
            </a:pPr>
            <a:r>
              <a:rPr lang="es-ES_tradnl" dirty="0"/>
              <a:t>- Más flexibilidad por parte de los maestros y conocimientos en cómo tratar al alumno/a, en detectar sus carencias o dificultades y utilizar los métodos más adecuados para educarle.</a:t>
            </a:r>
            <a:endParaRPr lang="es-ES" dirty="0"/>
          </a:p>
          <a:p>
            <a:endParaRPr lang="es-E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a:t>4</a:t>
            </a:r>
            <a:r>
              <a:rPr lang="es-ES_tradnl" dirty="0" smtClean="0"/>
              <a:t>. </a:t>
            </a:r>
            <a:r>
              <a:rPr lang="es-ES_tradnl" dirty="0"/>
              <a:t>Desventajas de una mala relación familia-escuela</a:t>
            </a:r>
            <a:endParaRPr lang="es-ES" dirty="0"/>
          </a:p>
        </p:txBody>
      </p:sp>
      <p:sp>
        <p:nvSpPr>
          <p:cNvPr id="3" name="2 Marcador de contenido"/>
          <p:cNvSpPr>
            <a:spLocks noGrp="1"/>
          </p:cNvSpPr>
          <p:nvPr>
            <p:ph sz="quarter" idx="1"/>
          </p:nvPr>
        </p:nvSpPr>
        <p:spPr/>
        <p:txBody>
          <a:bodyPr>
            <a:normAutofit/>
          </a:bodyPr>
          <a:lstStyle/>
          <a:p>
            <a:pPr>
              <a:buNone/>
            </a:pPr>
            <a:r>
              <a:rPr lang="es-ES_tradnl" dirty="0"/>
              <a:t>- Bajas calificaciones.</a:t>
            </a:r>
            <a:endParaRPr lang="es-ES" dirty="0"/>
          </a:p>
          <a:p>
            <a:pPr>
              <a:buNone/>
            </a:pPr>
            <a:r>
              <a:rPr lang="es-ES_tradnl" dirty="0"/>
              <a:t>- Falta de interés.</a:t>
            </a:r>
            <a:endParaRPr lang="es-ES" dirty="0"/>
          </a:p>
          <a:p>
            <a:pPr>
              <a:buNone/>
            </a:pPr>
            <a:r>
              <a:rPr lang="es-ES_tradnl" dirty="0"/>
              <a:t>- Mala conducta.</a:t>
            </a:r>
            <a:endParaRPr lang="es-ES" dirty="0"/>
          </a:p>
          <a:p>
            <a:pPr>
              <a:buNone/>
            </a:pPr>
            <a:r>
              <a:rPr lang="es-ES_tradnl" dirty="0"/>
              <a:t>- Malos hábitos de estudio.</a:t>
            </a:r>
            <a:endParaRPr lang="es-ES" dirty="0"/>
          </a:p>
          <a:p>
            <a:pPr>
              <a:buNone/>
            </a:pPr>
            <a:r>
              <a:rPr lang="es-ES_tradnl" dirty="0"/>
              <a:t>- Menos probabilidad de realizar estudios no obligatorios.</a:t>
            </a:r>
            <a:endParaRPr lang="es-ES" dirty="0"/>
          </a:p>
          <a:p>
            <a:pPr>
              <a:buNone/>
            </a:pPr>
            <a:r>
              <a:rPr lang="es-ES_tradnl" dirty="0"/>
              <a:t>- Suele perjudicar al niño o niña, ya que únicamente será la escuela la que asumirá la enseñanza y educación del alumno/a.</a:t>
            </a:r>
            <a:endParaRPr lang="es-ES" dirty="0"/>
          </a:p>
          <a:p>
            <a:endParaRPr lang="es-E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5</a:t>
            </a:r>
            <a:r>
              <a:rPr lang="es-ES_tradnl" smtClean="0"/>
              <a:t>. </a:t>
            </a:r>
            <a:r>
              <a:rPr lang="es-ES_tradnl" dirty="0"/>
              <a:t>Aspectos que facilitan la relación</a:t>
            </a:r>
            <a:endParaRPr lang="es-ES" dirty="0"/>
          </a:p>
        </p:txBody>
      </p:sp>
      <p:sp>
        <p:nvSpPr>
          <p:cNvPr id="3" name="2 Marcador de contenido"/>
          <p:cNvSpPr>
            <a:spLocks noGrp="1"/>
          </p:cNvSpPr>
          <p:nvPr>
            <p:ph sz="quarter" idx="1"/>
          </p:nvPr>
        </p:nvSpPr>
        <p:spPr/>
        <p:txBody>
          <a:bodyPr/>
          <a:lstStyle/>
          <a:p>
            <a:pPr lvl="0">
              <a:buNone/>
            </a:pPr>
            <a:r>
              <a:rPr lang="es-ES_tradnl" dirty="0" smtClean="0"/>
              <a:t>- Los </a:t>
            </a:r>
            <a:r>
              <a:rPr lang="es-ES_tradnl" dirty="0"/>
              <a:t>padres y las madres educan incluso en condiciones ambientales desfavorables. </a:t>
            </a:r>
            <a:endParaRPr lang="es-ES" dirty="0"/>
          </a:p>
          <a:p>
            <a:pPr>
              <a:buNone/>
            </a:pPr>
            <a:r>
              <a:rPr lang="es-ES_tradnl" dirty="0" smtClean="0"/>
              <a:t>- Los </a:t>
            </a:r>
            <a:r>
              <a:rPr lang="es-ES_tradnl" dirty="0"/>
              <a:t>profesores son profesionales que se han formado para enseñar a un grupo de alumnos. Son expertos en pedagogía.</a:t>
            </a:r>
            <a:endParaRPr lang="es-E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dirty="0"/>
              <a:t>6. Aspectos que dificultan la relación</a:t>
            </a:r>
            <a:endParaRPr lang="es-ES" dirty="0"/>
          </a:p>
        </p:txBody>
      </p:sp>
      <p:sp>
        <p:nvSpPr>
          <p:cNvPr id="3" name="2 Marcador de contenido"/>
          <p:cNvSpPr>
            <a:spLocks noGrp="1"/>
          </p:cNvSpPr>
          <p:nvPr>
            <p:ph sz="quarter" idx="1"/>
          </p:nvPr>
        </p:nvSpPr>
        <p:spPr/>
        <p:txBody>
          <a:bodyPr>
            <a:normAutofit fontScale="77500" lnSpcReduction="20000"/>
          </a:bodyPr>
          <a:lstStyle/>
          <a:p>
            <a:r>
              <a:rPr lang="es-ES_tradnl" b="1" dirty="0"/>
              <a:t>Cuando los roles están muy estereotipados se tienen ideas preconcebidas sobre el otro. </a:t>
            </a:r>
            <a:r>
              <a:rPr lang="es-ES_tradnl" dirty="0"/>
              <a:t>Esta familia es así... No  me extraña que el hijo sea como sea con ese padre que tiene.  </a:t>
            </a:r>
            <a:endParaRPr lang="es-ES_tradnl" dirty="0" smtClean="0"/>
          </a:p>
          <a:p>
            <a:r>
              <a:rPr lang="es-ES_tradnl" dirty="0" smtClean="0"/>
              <a:t>Los </a:t>
            </a:r>
            <a:r>
              <a:rPr lang="es-ES_tradnl" dirty="0"/>
              <a:t>profesores siempre se sacan de encima los problemas y siempre tenemos nosotros la culpa. </a:t>
            </a:r>
            <a:endParaRPr lang="es-ES" dirty="0"/>
          </a:p>
          <a:p>
            <a:r>
              <a:rPr lang="es-ES_tradnl" dirty="0"/>
              <a:t> </a:t>
            </a:r>
            <a:endParaRPr lang="es-ES" dirty="0"/>
          </a:p>
          <a:p>
            <a:r>
              <a:rPr lang="es-ES_tradnl" b="1" dirty="0"/>
              <a:t>Resistencia por parte de las familias a recibir y aceptar una imagen del niño distinta a la suya. </a:t>
            </a:r>
            <a:endParaRPr lang="es-ES" dirty="0"/>
          </a:p>
          <a:p>
            <a:r>
              <a:rPr lang="es-ES_tradnl" dirty="0"/>
              <a:t> </a:t>
            </a:r>
            <a:endParaRPr lang="es-ES" dirty="0"/>
          </a:p>
          <a:p>
            <a:r>
              <a:rPr lang="es-ES_tradnl" b="1" dirty="0"/>
              <a:t>Cuando hay una idealización desmedida por parte de la familia hacia los maestros</a:t>
            </a:r>
            <a:r>
              <a:rPr lang="es-ES_tradnl" dirty="0"/>
              <a:t>. “Los maestros harán lo que no podemos o no sabemos hacer. Ellos tienen la solución”.</a:t>
            </a:r>
            <a:endParaRPr lang="es-ES" dirty="0"/>
          </a:p>
          <a:p>
            <a:r>
              <a:rPr lang="es-ES_tradnl" dirty="0"/>
              <a:t> </a:t>
            </a:r>
            <a:endParaRPr lang="es-ES" dirty="0"/>
          </a:p>
          <a:p>
            <a:r>
              <a:rPr lang="es-ES_tradnl" b="1" dirty="0"/>
              <a:t>Cuando los padres tienen una imagen desvalorizada de sí mismos.</a:t>
            </a:r>
            <a:r>
              <a:rPr lang="es-ES_tradnl" dirty="0"/>
              <a:t> Esto puede generar admiración, rivalidad y agresión.</a:t>
            </a:r>
            <a:endParaRPr lang="es-ES" dirty="0"/>
          </a:p>
          <a:p>
            <a:endParaRPr lang="es-E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latin typeface="Times New Roman" pitchFamily="18" charset="0"/>
                <a:cs typeface="Times New Roman" pitchFamily="18" charset="0"/>
              </a:rPr>
              <a:t>Introducción</a:t>
            </a:r>
            <a:endParaRPr lang="es-ES" b="1" dirty="0">
              <a:latin typeface="Times New Roman" pitchFamily="18" charset="0"/>
              <a:cs typeface="Times New Roman" pitchFamily="18" charset="0"/>
            </a:endParaRPr>
          </a:p>
        </p:txBody>
      </p:sp>
      <p:sp>
        <p:nvSpPr>
          <p:cNvPr id="3" name="2 Marcador de contenido"/>
          <p:cNvSpPr>
            <a:spLocks noGrp="1"/>
          </p:cNvSpPr>
          <p:nvPr>
            <p:ph sz="quarter" idx="1"/>
          </p:nvPr>
        </p:nvSpPr>
        <p:spPr/>
        <p:txBody>
          <a:bodyPr/>
          <a:lstStyle/>
          <a:p>
            <a:pPr>
              <a:buNone/>
            </a:pPr>
            <a:r>
              <a:rPr lang="es-ES" dirty="0" smtClean="0"/>
              <a:t>	Una buena cooperación de familia y escuela es esencial y fundamental para mejorar los logros académicos e incrementar la adaptación social en clase, a través del mutuo acuerdo y el entendimiento.</a:t>
            </a:r>
          </a:p>
          <a:p>
            <a:pPr>
              <a:buNone/>
            </a:pPr>
            <a:r>
              <a:rPr lang="es-ES" dirty="0" smtClean="0"/>
              <a:t>	</a:t>
            </a:r>
          </a:p>
          <a:p>
            <a:pPr>
              <a:buNone/>
            </a:pPr>
            <a:r>
              <a:rPr lang="es-ES" dirty="0"/>
              <a:t>	</a:t>
            </a:r>
            <a:r>
              <a:rPr lang="es-ES" dirty="0" smtClean="0"/>
              <a:t>El 23 % de los logros escolares pueden relacionarse con el apoyo familiar.</a:t>
            </a:r>
            <a:endParaRPr lang="es-E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Título"/>
          <p:cNvSpPr>
            <a:spLocks noGrp="1"/>
          </p:cNvSpPr>
          <p:nvPr>
            <p:ph type="title"/>
          </p:nvPr>
        </p:nvSpPr>
        <p:spPr/>
        <p:txBody>
          <a:bodyPr/>
          <a:lstStyle/>
          <a:p>
            <a:r>
              <a:rPr lang="es-ES" u="sng" smtClean="0"/>
              <a:t>Tipos de Familia</a:t>
            </a:r>
            <a:endParaRPr lang="es-ES" smtClean="0"/>
          </a:p>
        </p:txBody>
      </p:sp>
      <p:sp>
        <p:nvSpPr>
          <p:cNvPr id="3" name="2 Marcador de contenido"/>
          <p:cNvSpPr>
            <a:spLocks noGrp="1"/>
          </p:cNvSpPr>
          <p:nvPr>
            <p:ph sz="quarter" idx="1"/>
          </p:nvPr>
        </p:nvSpPr>
        <p:spPr/>
        <p:txBody>
          <a:bodyPr rtlCol="0">
            <a:normAutofit fontScale="77500" lnSpcReduction="20000"/>
          </a:bodyPr>
          <a:lstStyle/>
          <a:p>
            <a:pPr fontAlgn="auto">
              <a:spcAft>
                <a:spcPts val="0"/>
              </a:spcAft>
              <a:buFont typeface="Arial" pitchFamily="34" charset="0"/>
              <a:buChar char="•"/>
              <a:defRPr/>
            </a:pPr>
            <a:r>
              <a:rPr lang="es-ES" u="sng" dirty="0" smtClean="0"/>
              <a:t>La familia elemental</a:t>
            </a:r>
            <a:r>
              <a:rPr lang="es-ES" dirty="0" smtClean="0"/>
              <a:t>: Es la unidad familiar básica que se compone de padre, madre e hijos. Estos últimos pueden ser de descendencia biológica o adoptados.</a:t>
            </a:r>
          </a:p>
          <a:p>
            <a:pPr fontAlgn="auto">
              <a:spcAft>
                <a:spcPts val="0"/>
              </a:spcAft>
              <a:buFont typeface="Arial" pitchFamily="34" charset="0"/>
              <a:buNone/>
              <a:defRPr/>
            </a:pPr>
            <a:endParaRPr lang="es-ES" dirty="0" smtClean="0"/>
          </a:p>
          <a:p>
            <a:pPr fontAlgn="auto">
              <a:spcAft>
                <a:spcPts val="0"/>
              </a:spcAft>
              <a:buFont typeface="Arial" pitchFamily="34" charset="0"/>
              <a:buChar char="•"/>
              <a:defRPr/>
            </a:pPr>
            <a:r>
              <a:rPr lang="es-ES" u="sng" dirty="0" smtClean="0"/>
              <a:t>La familia extensa</a:t>
            </a:r>
            <a:r>
              <a:rPr lang="es-ES" dirty="0" smtClean="0"/>
              <a:t>: Se compone de más de una unidad elemental, se extiende más allá de dos generaciones y está basada en los vínculos de </a:t>
            </a:r>
            <a:r>
              <a:rPr lang="es-ES" dirty="0" err="1" smtClean="0"/>
              <a:t>samgre</a:t>
            </a:r>
            <a:r>
              <a:rPr lang="es-ES" dirty="0" smtClean="0"/>
              <a:t> de una gran cantidad de personas, incluyendo a los padres, niños, abuelos, tíos, sobrinos, primos y demás.</a:t>
            </a:r>
          </a:p>
          <a:p>
            <a:pPr fontAlgn="auto">
              <a:spcAft>
                <a:spcPts val="0"/>
              </a:spcAft>
              <a:buFont typeface="Arial" pitchFamily="34" charset="0"/>
              <a:buNone/>
              <a:defRPr/>
            </a:pPr>
            <a:endParaRPr lang="es-ES" dirty="0" smtClean="0"/>
          </a:p>
          <a:p>
            <a:pPr fontAlgn="auto">
              <a:spcAft>
                <a:spcPts val="0"/>
              </a:spcAft>
              <a:buFont typeface="Arial" pitchFamily="34" charset="0"/>
              <a:buChar char="•"/>
              <a:defRPr/>
            </a:pPr>
            <a:r>
              <a:rPr lang="es-ES" u="sng" dirty="0" smtClean="0"/>
              <a:t>La familia </a:t>
            </a:r>
            <a:r>
              <a:rPr lang="es-ES" u="sng" dirty="0" err="1" smtClean="0"/>
              <a:t>monoparental</a:t>
            </a:r>
            <a:r>
              <a:rPr lang="es-ES" dirty="0" smtClean="0"/>
              <a:t>: Es aquella familia que se constituye por uno de los padres y sus hijos. </a:t>
            </a:r>
          </a:p>
          <a:p>
            <a:pPr fontAlgn="auto">
              <a:spcAft>
                <a:spcPts val="0"/>
              </a:spcAft>
              <a:buFont typeface="Arial" pitchFamily="34" charset="0"/>
              <a:buNone/>
              <a:defRPr/>
            </a:pPr>
            <a:endParaRPr lang="es-ES" dirty="0" smtClean="0"/>
          </a:p>
          <a:p>
            <a:pPr fontAlgn="auto">
              <a:spcAft>
                <a:spcPts val="0"/>
              </a:spcAft>
              <a:buFont typeface="Arial" pitchFamily="34" charset="0"/>
              <a:buChar char="•"/>
              <a:defRPr/>
            </a:pPr>
            <a:r>
              <a:rPr lang="es-ES" u="sng" dirty="0" smtClean="0"/>
              <a:t>La familia de madre soltera o padre soltero</a:t>
            </a:r>
            <a:r>
              <a:rPr lang="es-ES" dirty="0" smtClean="0"/>
              <a:t>: Por norma general es la mujer quien asume dicho rol, pues el hombre se distancia y no reconoce su paternidad por diversos motivos.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692150"/>
            <a:ext cx="8229600" cy="5434013"/>
          </a:xfrm>
        </p:spPr>
        <p:txBody>
          <a:bodyPr rtlCol="0">
            <a:normAutofit fontScale="92500" lnSpcReduction="20000"/>
          </a:bodyPr>
          <a:lstStyle/>
          <a:p>
            <a:pPr fontAlgn="auto">
              <a:spcAft>
                <a:spcPts val="0"/>
              </a:spcAft>
              <a:buFont typeface="Arial" pitchFamily="34" charset="0"/>
              <a:buChar char="•"/>
              <a:defRPr/>
            </a:pPr>
            <a:r>
              <a:rPr lang="es-ES" u="sng" dirty="0" smtClean="0"/>
              <a:t>Familia reconstituida con o sin convivencia de los hijos de distintas uniones</a:t>
            </a:r>
            <a:r>
              <a:rPr lang="es-ES" dirty="0" smtClean="0"/>
              <a:t>: Es el grupo familiar formado por una pareja que ha tenido experiencia matrimoniales anteriores. La convivencia de los hijos de distintas uniones le otorga un cariz particular y las relaciones familiares se hacen más complejas. </a:t>
            </a:r>
          </a:p>
          <a:p>
            <a:pPr fontAlgn="auto">
              <a:spcAft>
                <a:spcPts val="0"/>
              </a:spcAft>
              <a:buFont typeface="Arial" pitchFamily="34" charset="0"/>
              <a:buChar char="•"/>
              <a:defRPr/>
            </a:pPr>
            <a:endParaRPr lang="es-ES" dirty="0" smtClean="0"/>
          </a:p>
          <a:p>
            <a:pPr fontAlgn="auto">
              <a:spcAft>
                <a:spcPts val="0"/>
              </a:spcAft>
              <a:buFont typeface="Arial" pitchFamily="34" charset="0"/>
              <a:buChar char="•"/>
              <a:defRPr/>
            </a:pPr>
            <a:r>
              <a:rPr lang="es-ES" u="sng" dirty="0" smtClean="0"/>
              <a:t>Grupos familiares de crianza</a:t>
            </a:r>
            <a:r>
              <a:rPr lang="es-ES" dirty="0" smtClean="0"/>
              <a:t>: Bajo esta denominación se incluyen situaciones particulares como la adopción, los nietos a cargo de abuelos, etc. </a:t>
            </a:r>
          </a:p>
          <a:p>
            <a:pPr fontAlgn="auto">
              <a:spcAft>
                <a:spcPts val="0"/>
              </a:spcAft>
              <a:buFont typeface="Arial" pitchFamily="34" charset="0"/>
              <a:buNone/>
              <a:defRPr/>
            </a:pPr>
            <a:endParaRPr lang="es-ES" dirty="0" smtClean="0"/>
          </a:p>
          <a:p>
            <a:pPr fontAlgn="auto">
              <a:spcAft>
                <a:spcPts val="0"/>
              </a:spcAft>
              <a:buFont typeface="Arial" pitchFamily="34" charset="0"/>
              <a:buChar char="•"/>
              <a:defRPr/>
            </a:pPr>
            <a:r>
              <a:rPr lang="es-ES" u="sng" dirty="0" smtClean="0"/>
              <a:t>Unión libre carente de estabilidad y </a:t>
            </a:r>
            <a:r>
              <a:rPr lang="es-ES" u="sng" dirty="0" err="1" smtClean="0"/>
              <a:t>formabilidad</a:t>
            </a:r>
            <a:r>
              <a:rPr lang="es-ES" dirty="0" smtClean="0"/>
              <a:t>: Este tipo de unión no lo podríamos considerar “familia”, ya que ésta requiere de compartir un proyecto de vida al que se le asigna permanencia mas allá de la posibilidad de que la relación fracase.</a:t>
            </a:r>
          </a:p>
          <a:p>
            <a:pPr fontAlgn="auto">
              <a:spcAft>
                <a:spcPts val="0"/>
              </a:spcAft>
              <a:buFont typeface="Arial" pitchFamily="34" charset="0"/>
              <a:buNone/>
              <a:defRPr/>
            </a:pPr>
            <a:endParaRPr lang="es-ES" dirty="0" smtClean="0"/>
          </a:p>
          <a:p>
            <a:pPr fontAlgn="auto">
              <a:spcAft>
                <a:spcPts val="0"/>
              </a:spcAft>
              <a:buFont typeface="Arial" pitchFamily="34" charset="0"/>
              <a:buChar char="•"/>
              <a:defRPr/>
            </a:pPr>
            <a:endParaRPr lang="es-ES" dirty="0" smtClean="0"/>
          </a:p>
          <a:p>
            <a:pPr fontAlgn="auto">
              <a:spcAft>
                <a:spcPts val="0"/>
              </a:spcAft>
              <a:buFont typeface="Arial" pitchFamily="34" charset="0"/>
              <a:buChar char="•"/>
              <a:defRPr/>
            </a:pPr>
            <a:endParaRPr lang="es-E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fontAlgn="auto">
              <a:spcAft>
                <a:spcPts val="0"/>
              </a:spcAft>
              <a:defRPr/>
            </a:pPr>
            <a:r>
              <a:rPr lang="es-ES" b="1" dirty="0" smtClean="0"/>
              <a:t>7. Asociaciones de madres y padres de alumnos: ¿Son necesarias y útiles?</a:t>
            </a:r>
            <a:r>
              <a:rPr lang="es-ES" dirty="0" smtClean="0"/>
              <a:t> </a:t>
            </a:r>
          </a:p>
        </p:txBody>
      </p:sp>
      <p:sp>
        <p:nvSpPr>
          <p:cNvPr id="3" name="2 Marcador de contenido"/>
          <p:cNvSpPr>
            <a:spLocks noGrp="1"/>
          </p:cNvSpPr>
          <p:nvPr>
            <p:ph sz="quarter" idx="1"/>
          </p:nvPr>
        </p:nvSpPr>
        <p:spPr/>
        <p:txBody>
          <a:bodyPr rtlCol="0">
            <a:normAutofit/>
          </a:bodyPr>
          <a:lstStyle/>
          <a:p>
            <a:pPr fontAlgn="auto">
              <a:spcAft>
                <a:spcPts val="0"/>
              </a:spcAft>
              <a:buFont typeface="Arial" pitchFamily="34" charset="0"/>
              <a:buChar char="•"/>
              <a:defRPr/>
            </a:pPr>
            <a:r>
              <a:rPr lang="es-ES" dirty="0" smtClean="0"/>
              <a:t>Sí, porque los padres deben participar en la vidas de los colegios. Colaboran en las actividades que realiza el colegio y también, a través del </a:t>
            </a:r>
            <a:r>
              <a:rPr lang="es-ES" b="1" dirty="0" smtClean="0"/>
              <a:t>AMPA</a:t>
            </a:r>
            <a:r>
              <a:rPr lang="es-ES" dirty="0" smtClean="0"/>
              <a:t> realizan sus propias actividades, como por ejemplo las extraescolares: clases de inglés, de baile, de manualidades, de juegos, etc. </a:t>
            </a:r>
          </a:p>
          <a:p>
            <a:pPr fontAlgn="auto">
              <a:spcAft>
                <a:spcPts val="0"/>
              </a:spcAft>
              <a:buFont typeface="Arial" pitchFamily="34" charset="0"/>
              <a:buNone/>
              <a:defRPr/>
            </a:pPr>
            <a:endParaRPr lang="es-ES" dirty="0" smtClean="0"/>
          </a:p>
          <a:p>
            <a:pPr fontAlgn="auto">
              <a:spcAft>
                <a:spcPts val="0"/>
              </a:spcAft>
              <a:buFont typeface="Arial" pitchFamily="34" charset="0"/>
              <a:buChar char="•"/>
              <a:defRPr/>
            </a:pPr>
            <a:r>
              <a:rPr lang="es-ES" dirty="0" smtClean="0"/>
              <a:t>El </a:t>
            </a:r>
            <a:r>
              <a:rPr lang="es-ES" b="1" dirty="0" smtClean="0"/>
              <a:t>AMPA</a:t>
            </a:r>
            <a:r>
              <a:rPr lang="es-ES" dirty="0" smtClean="0"/>
              <a:t> forma parte del consejo escolar, que es uno de los órganos más importantes del centro. </a:t>
            </a:r>
          </a:p>
          <a:p>
            <a:pPr fontAlgn="auto">
              <a:spcAft>
                <a:spcPts val="0"/>
              </a:spcAft>
              <a:buFont typeface="Arial" pitchFamily="34" charset="0"/>
              <a:buNone/>
              <a:defRPr/>
            </a:pPr>
            <a:endParaRPr lang="es-E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Título"/>
          <p:cNvSpPr>
            <a:spLocks noGrp="1"/>
          </p:cNvSpPr>
          <p:nvPr>
            <p:ph type="title"/>
          </p:nvPr>
        </p:nvSpPr>
        <p:spPr/>
        <p:txBody>
          <a:bodyPr/>
          <a:lstStyle/>
          <a:p>
            <a:r>
              <a:rPr lang="es-ES" u="sng" smtClean="0"/>
              <a:t>Finalidades de las AMPA</a:t>
            </a:r>
            <a:endParaRPr lang="es-ES" smtClean="0"/>
          </a:p>
        </p:txBody>
      </p:sp>
      <p:sp>
        <p:nvSpPr>
          <p:cNvPr id="13315" name="2 Marcador de contenido"/>
          <p:cNvSpPr>
            <a:spLocks noGrp="1"/>
          </p:cNvSpPr>
          <p:nvPr>
            <p:ph sz="quarter" idx="1"/>
          </p:nvPr>
        </p:nvSpPr>
        <p:spPr/>
        <p:txBody>
          <a:bodyPr/>
          <a:lstStyle/>
          <a:p>
            <a:r>
              <a:rPr lang="es-ES" smtClean="0"/>
              <a:t>Informar y asesorar a los padres de las actividades.</a:t>
            </a:r>
          </a:p>
          <a:p>
            <a:r>
              <a:rPr lang="es-ES" smtClean="0"/>
              <a:t>Potenciar la participación de la familia en la vida del centro y en sus órganos de gobierno.</a:t>
            </a:r>
          </a:p>
          <a:p>
            <a:r>
              <a:rPr lang="es-ES" smtClean="0"/>
              <a:t>Apoyar al alumnado y a las familias con necesidades educativas específicas o necesidades sociales.</a:t>
            </a:r>
          </a:p>
          <a:p>
            <a:r>
              <a:rPr lang="es-ES" smtClean="0"/>
              <a:t>Promover la calidad educativa.</a:t>
            </a:r>
          </a:p>
          <a:p>
            <a:endParaRPr lang="es-ES"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Título"/>
          <p:cNvSpPr>
            <a:spLocks noGrp="1"/>
          </p:cNvSpPr>
          <p:nvPr>
            <p:ph type="title"/>
          </p:nvPr>
        </p:nvSpPr>
        <p:spPr/>
        <p:txBody>
          <a:bodyPr/>
          <a:lstStyle/>
          <a:p>
            <a:r>
              <a:rPr lang="es-ES" u="sng" smtClean="0"/>
              <a:t>¿Qué es un AMPA?</a:t>
            </a:r>
            <a:endParaRPr lang="es-ES" smtClean="0"/>
          </a:p>
        </p:txBody>
      </p:sp>
      <p:sp>
        <p:nvSpPr>
          <p:cNvPr id="14339" name="2 Marcador de contenido"/>
          <p:cNvSpPr>
            <a:spLocks noGrp="1"/>
          </p:cNvSpPr>
          <p:nvPr>
            <p:ph sz="quarter" idx="1"/>
          </p:nvPr>
        </p:nvSpPr>
        <p:spPr/>
        <p:txBody>
          <a:bodyPr/>
          <a:lstStyle/>
          <a:p>
            <a:r>
              <a:rPr lang="es-ES" smtClean="0"/>
              <a:t>Es una asociación, sin ánimo de lucro, formada por padres de alumnos de un centro educativo no universitario, cuya finalidad es la de participar e intervenir en la gestión del centro, con el fin de mejorar la educación y lograr un clima de convivencia en el mismo.</a:t>
            </a:r>
          </a:p>
          <a:p>
            <a:pPr>
              <a:buFont typeface="Arial" charset="0"/>
              <a:buNone/>
            </a:pPr>
            <a:endParaRPr lang="es-ES"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u="sng" dirty="0" smtClean="0"/>
              <a:t>Conclusiones</a:t>
            </a:r>
            <a:endParaRPr lang="es-ES" u="sng" dirty="0"/>
          </a:p>
        </p:txBody>
      </p:sp>
      <p:sp>
        <p:nvSpPr>
          <p:cNvPr id="3" name="2 Marcador de contenido"/>
          <p:cNvSpPr>
            <a:spLocks noGrp="1"/>
          </p:cNvSpPr>
          <p:nvPr>
            <p:ph sz="quarter" idx="1"/>
          </p:nvPr>
        </p:nvSpPr>
        <p:spPr>
          <a:xfrm>
            <a:off x="457200" y="1600200"/>
            <a:ext cx="8229600" cy="4925144"/>
          </a:xfrm>
        </p:spPr>
        <p:txBody>
          <a:bodyPr>
            <a:normAutofit fontScale="77500" lnSpcReduction="20000"/>
          </a:bodyPr>
          <a:lstStyle/>
          <a:p>
            <a:pPr>
              <a:buNone/>
            </a:pPr>
            <a:r>
              <a:rPr lang="es-ES" dirty="0" smtClean="0"/>
              <a:t>	Podemos </a:t>
            </a:r>
            <a:r>
              <a:rPr lang="es-ES" dirty="0" smtClean="0"/>
              <a:t>destacar dos agentes fundamentales en la educación de un niño:</a:t>
            </a:r>
          </a:p>
          <a:p>
            <a:pPr lvl="0"/>
            <a:r>
              <a:rPr lang="es-ES" dirty="0" smtClean="0"/>
              <a:t>La familia: como parte fundamental de esa educación, ya que son los primeros que la implantarán. Es importante tener una familia concienciada en el bienestar de su hijo y que aporte un buen estilo educativo.</a:t>
            </a:r>
          </a:p>
          <a:p>
            <a:pPr lvl="0"/>
            <a:r>
              <a:rPr lang="es-ES" dirty="0" smtClean="0"/>
              <a:t>La escuela: debe estar en plena cooperación y coordinación con las familias de los niños para seguir un mismo camino conjunto en la educación de los jóvenes. Debe aportar distintas formas de participación con los padres, teniendo en cuenta los miles de casos que se pueden dar en familias distintas.</a:t>
            </a:r>
          </a:p>
          <a:p>
            <a:pPr>
              <a:buNone/>
            </a:pPr>
            <a:r>
              <a:rPr lang="es-ES" dirty="0" smtClean="0"/>
              <a:t>	Un </a:t>
            </a:r>
            <a:r>
              <a:rPr lang="es-ES" dirty="0" smtClean="0"/>
              <a:t>buen entendimiento entre ambas partes aporta, tanto a nivel social, como educativo bienestar a los distintos alumnos. </a:t>
            </a:r>
            <a:endParaRPr lang="es-ES" dirty="0" smtClean="0"/>
          </a:p>
          <a:p>
            <a:pPr>
              <a:buNone/>
            </a:pPr>
            <a:r>
              <a:rPr lang="es-ES" dirty="0" smtClean="0"/>
              <a:t>	</a:t>
            </a:r>
            <a:r>
              <a:rPr lang="es-ES" dirty="0" smtClean="0"/>
              <a:t>Además</a:t>
            </a:r>
            <a:r>
              <a:rPr lang="es-ES" dirty="0" smtClean="0"/>
              <a:t>, se ha comprobado que el 23 % de los alumnos que entre su casa y el colegio tienen buena relación, también demuestran mayores rendimientos académicos.</a:t>
            </a:r>
          </a:p>
          <a:p>
            <a:endParaRPr lang="es-E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sz="quarter" idx="1"/>
          </p:nvPr>
        </p:nvSpPr>
        <p:spPr>
          <a:xfrm>
            <a:off x="457200" y="548680"/>
            <a:ext cx="8229600" cy="5976664"/>
          </a:xfrm>
        </p:spPr>
        <p:txBody>
          <a:bodyPr>
            <a:normAutofit fontScale="92500" lnSpcReduction="10000"/>
          </a:bodyPr>
          <a:lstStyle/>
          <a:p>
            <a:pPr>
              <a:buNone/>
            </a:pPr>
            <a:r>
              <a:rPr lang="es-ES" dirty="0" smtClean="0"/>
              <a:t>	Hay </a:t>
            </a:r>
            <a:r>
              <a:rPr lang="es-ES" dirty="0" smtClean="0"/>
              <a:t>normativas legales para este tipo de cooperación pensando en el bienestar del menor</a:t>
            </a:r>
            <a:r>
              <a:rPr lang="es-ES" dirty="0" smtClean="0"/>
              <a:t>.</a:t>
            </a:r>
          </a:p>
          <a:p>
            <a:pPr>
              <a:buNone/>
            </a:pPr>
            <a:endParaRPr lang="es-ES" dirty="0" smtClean="0"/>
          </a:p>
          <a:p>
            <a:pPr>
              <a:buNone/>
            </a:pPr>
            <a:r>
              <a:rPr lang="es-ES" dirty="0" smtClean="0"/>
              <a:t>	Casi </a:t>
            </a:r>
            <a:r>
              <a:rPr lang="es-ES" dirty="0" smtClean="0"/>
              <a:t>todos los aspectos de esta unión son positivos, solo pudiéndose convertir en perjudiciales si no se cumplen</a:t>
            </a:r>
            <a:r>
              <a:rPr lang="es-ES" dirty="0" smtClean="0"/>
              <a:t>.</a:t>
            </a:r>
          </a:p>
          <a:p>
            <a:pPr>
              <a:buNone/>
            </a:pPr>
            <a:endParaRPr lang="es-ES" dirty="0" smtClean="0"/>
          </a:p>
          <a:p>
            <a:pPr>
              <a:buNone/>
            </a:pPr>
            <a:r>
              <a:rPr lang="es-ES" dirty="0" smtClean="0"/>
              <a:t>	Debemos </a:t>
            </a:r>
            <a:r>
              <a:rPr lang="es-ES" dirty="0" smtClean="0"/>
              <a:t>tener también muy en cuenta los tipos de familias de la actualidad, ser comprensivos entre ellos y no dejar que influyan en los avances académicos de cualquier niño</a:t>
            </a:r>
            <a:r>
              <a:rPr lang="es-ES" dirty="0" smtClean="0"/>
              <a:t>.</a:t>
            </a:r>
          </a:p>
          <a:p>
            <a:pPr>
              <a:buNone/>
            </a:pPr>
            <a:endParaRPr lang="es-ES" dirty="0" smtClean="0"/>
          </a:p>
          <a:p>
            <a:pPr>
              <a:buNone/>
            </a:pPr>
            <a:r>
              <a:rPr lang="es-ES" dirty="0" smtClean="0"/>
              <a:t>	Destacamos </a:t>
            </a:r>
            <a:r>
              <a:rPr lang="es-ES" dirty="0" smtClean="0"/>
              <a:t>el AMPA como la asociación de padres y madres de alumnos más extensa y conocida por todos los centros escolares, en la que participan diversas familias para el avance del centro en distintos ámbitos.</a:t>
            </a:r>
          </a:p>
          <a:p>
            <a:endParaRPr lang="es-E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u="sng" dirty="0" smtClean="0"/>
              <a:t>Bibliografía y </a:t>
            </a:r>
            <a:r>
              <a:rPr lang="es-ES" u="sng" dirty="0" err="1" smtClean="0"/>
              <a:t>webgrafía</a:t>
            </a:r>
            <a:endParaRPr lang="es-ES" u="sng" dirty="0"/>
          </a:p>
        </p:txBody>
      </p:sp>
      <p:sp>
        <p:nvSpPr>
          <p:cNvPr id="3" name="2 Marcador de contenido"/>
          <p:cNvSpPr>
            <a:spLocks noGrp="1"/>
          </p:cNvSpPr>
          <p:nvPr>
            <p:ph sz="quarter" idx="1"/>
          </p:nvPr>
        </p:nvSpPr>
        <p:spPr>
          <a:xfrm>
            <a:off x="457200" y="1600200"/>
            <a:ext cx="8229600" cy="4997152"/>
          </a:xfrm>
        </p:spPr>
        <p:txBody>
          <a:bodyPr>
            <a:normAutofit fontScale="55000" lnSpcReduction="20000"/>
          </a:bodyPr>
          <a:lstStyle/>
          <a:p>
            <a:r>
              <a:rPr lang="es-ES" u="sng" dirty="0" smtClean="0">
                <a:hlinkClick r:id="rId2"/>
              </a:rPr>
              <a:t>http://nadaesmenos.blogspot.com.es/2010/10/entrevista-un-profesortutor-de-primaria.html</a:t>
            </a:r>
            <a:endParaRPr lang="es-ES" dirty="0" smtClean="0"/>
          </a:p>
          <a:p>
            <a:r>
              <a:rPr lang="es-ES" u="sng" dirty="0" smtClean="0">
                <a:hlinkClick r:id="rId3"/>
              </a:rPr>
              <a:t>http://www.slideshare.net/juancaorientador/relacion-familia-escuela</a:t>
            </a:r>
            <a:r>
              <a:rPr lang="es-ES" dirty="0" smtClean="0"/>
              <a:t> (trucos)</a:t>
            </a:r>
          </a:p>
          <a:p>
            <a:r>
              <a:rPr lang="es-ES" u="sng" dirty="0" smtClean="0">
                <a:hlinkClick r:id="rId4"/>
              </a:rPr>
              <a:t>http://www.fad.es/sala_lectura/C2009_MR2_Musitu.pdf</a:t>
            </a:r>
            <a:endParaRPr lang="es-ES" dirty="0" smtClean="0"/>
          </a:p>
          <a:p>
            <a:r>
              <a:rPr lang="es-ES" u="sng" dirty="0" smtClean="0">
                <a:hlinkClick r:id="rId3"/>
              </a:rPr>
              <a:t>http://www.slideshare.net/juancaorientador/relacion-familia-escuela</a:t>
            </a:r>
            <a:endParaRPr lang="es-ES" dirty="0" smtClean="0"/>
          </a:p>
          <a:p>
            <a:r>
              <a:rPr lang="es-ES" i="1" dirty="0" smtClean="0"/>
              <a:t>La relación familia escuela. Inmaculada Jiménez León. Publicatuslibros.com</a:t>
            </a:r>
            <a:endParaRPr lang="es-ES" dirty="0" smtClean="0"/>
          </a:p>
          <a:p>
            <a:r>
              <a:rPr lang="es-ES" u="sng" dirty="0" smtClean="0">
                <a:hlinkClick r:id="rId5"/>
              </a:rPr>
              <a:t>http://www.fundacion-sm.com/ArchivosColegios/fundacionSM/Archivos/2007%202008/publicaciones/La%20relacin%20familia_escuela.pdf</a:t>
            </a:r>
            <a:endParaRPr lang="es-ES" dirty="0" smtClean="0"/>
          </a:p>
          <a:p>
            <a:r>
              <a:rPr lang="es-ES" u="sng" dirty="0" smtClean="0">
                <a:hlinkClick r:id="rId6"/>
              </a:rPr>
              <a:t>www.xtec.es/~jescue/documents/escola_</a:t>
            </a:r>
            <a:r>
              <a:rPr lang="es-ES" b="1" u="sng" dirty="0" smtClean="0">
                <a:hlinkClick r:id="rId6"/>
              </a:rPr>
              <a:t>familia</a:t>
            </a:r>
            <a:r>
              <a:rPr lang="es-ES" u="sng" dirty="0" smtClean="0">
                <a:hlinkClick r:id="rId6"/>
              </a:rPr>
              <a:t>.doc</a:t>
            </a:r>
            <a:endParaRPr lang="es-ES" dirty="0" smtClean="0"/>
          </a:p>
          <a:p>
            <a:r>
              <a:rPr lang="es-ES" u="sng" dirty="0" smtClean="0">
                <a:hlinkClick r:id="rId7"/>
              </a:rPr>
              <a:t>http://biblioteca.uct.cl/tesis/karla-aburto-alejandra-alister-david-medina-daniel-romero/tesis.pdf</a:t>
            </a:r>
            <a:endParaRPr lang="es-ES" dirty="0" smtClean="0"/>
          </a:p>
          <a:p>
            <a:r>
              <a:rPr lang="es-ES" u="sng" dirty="0" smtClean="0">
                <a:hlinkClick r:id="rId8"/>
              </a:rPr>
              <a:t>http://www.educa.jccm.es/educa-jccm/cm/alumnado/tkContent?idContent=15510&amp;locale=es_ES&amp;textOnly=false</a:t>
            </a:r>
            <a:endParaRPr lang="es-ES" dirty="0" smtClean="0"/>
          </a:p>
          <a:p>
            <a:r>
              <a:rPr lang="es-ES" dirty="0" smtClean="0"/>
              <a:t>Guía para asesorar sobre el funcionamiento de las asociaciones de padres y madres</a:t>
            </a:r>
          </a:p>
          <a:p>
            <a:r>
              <a:rPr lang="es-ES" dirty="0" smtClean="0"/>
              <a:t>Apuntes de clase</a:t>
            </a:r>
          </a:p>
          <a:p>
            <a:r>
              <a:rPr lang="es-ES" dirty="0" smtClean="0"/>
              <a:t>MÉNDEZ MENDOZA, Rocío (2010): “Familia y Educación”, Temas para la educación, nº 11, 8.</a:t>
            </a:r>
          </a:p>
          <a:p>
            <a:r>
              <a:rPr lang="es-ES" dirty="0" smtClean="0"/>
              <a:t>QUINTERO FERNÁNDEZ, Mari Paz (2006): “El papel de la familia en la Educación”, Investigación y Educación, nº 21, 7.</a:t>
            </a:r>
          </a:p>
          <a:p>
            <a:r>
              <a:rPr lang="es-ES" dirty="0" smtClean="0"/>
              <a:t>GERVILLA, Enrique (2003): Nuevas relaciones humanas y </a:t>
            </a:r>
            <a:r>
              <a:rPr lang="es-ES" dirty="0" err="1" smtClean="0"/>
              <a:t>humanizadoras</a:t>
            </a:r>
            <a:r>
              <a:rPr lang="es-ES" dirty="0" smtClean="0"/>
              <a:t>. Madrid: Narcea.</a:t>
            </a:r>
          </a:p>
          <a:p>
            <a:r>
              <a:rPr lang="es-ES" dirty="0" smtClean="0"/>
              <a:t>IZQUIERDO, Ciriaco: Escuela y Familia en la tarea educativa. Valencia: R. ALCAÑIZ.</a:t>
            </a:r>
          </a:p>
          <a:p>
            <a:endParaRPr lang="es-E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sz="quarter" idx="1"/>
          </p:nvPr>
        </p:nvSpPr>
        <p:spPr/>
        <p:txBody>
          <a:bodyPr>
            <a:normAutofit/>
          </a:bodyPr>
          <a:lstStyle/>
          <a:p>
            <a:endParaRPr lang="es-ES" dirty="0" smtClean="0"/>
          </a:p>
          <a:p>
            <a:endParaRPr lang="es-ES" dirty="0" smtClean="0"/>
          </a:p>
          <a:p>
            <a:endParaRPr lang="es-ES" dirty="0" smtClean="0"/>
          </a:p>
          <a:p>
            <a:endParaRPr lang="es-ES" dirty="0" smtClean="0"/>
          </a:p>
          <a:p>
            <a:endParaRPr lang="es-ES" dirty="0" smtClean="0"/>
          </a:p>
          <a:p>
            <a:pPr algn="r">
              <a:buNone/>
            </a:pPr>
            <a:r>
              <a:rPr lang="es-ES" dirty="0" smtClean="0"/>
              <a:t>Trabajo realizado por:</a:t>
            </a:r>
          </a:p>
          <a:p>
            <a:pPr algn="r">
              <a:buNone/>
            </a:pPr>
            <a:r>
              <a:rPr lang="es-ES" dirty="0" smtClean="0"/>
              <a:t>Fátima Blázquez Asensio</a:t>
            </a:r>
          </a:p>
          <a:p>
            <a:pPr algn="r">
              <a:buNone/>
            </a:pPr>
            <a:r>
              <a:rPr lang="es-ES" dirty="0" smtClean="0"/>
              <a:t>Beatriz </a:t>
            </a:r>
            <a:r>
              <a:rPr lang="es-ES" dirty="0" err="1" smtClean="0"/>
              <a:t>Estaire</a:t>
            </a:r>
            <a:r>
              <a:rPr lang="es-ES" dirty="0" smtClean="0"/>
              <a:t> Ureña</a:t>
            </a:r>
          </a:p>
          <a:p>
            <a:pPr algn="r">
              <a:buNone/>
            </a:pPr>
            <a:r>
              <a:rPr lang="es-ES" dirty="0" smtClean="0"/>
              <a:t>Beatriz Hernández Roset</a:t>
            </a:r>
          </a:p>
          <a:p>
            <a:pPr algn="r">
              <a:buNone/>
            </a:pPr>
            <a:endParaRPr lang="es-E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sz="quarter" idx="1"/>
          </p:nvPr>
        </p:nvSpPr>
        <p:spPr>
          <a:xfrm>
            <a:off x="457200" y="692696"/>
            <a:ext cx="8229600" cy="5976664"/>
          </a:xfrm>
        </p:spPr>
        <p:txBody>
          <a:bodyPr>
            <a:normAutofit fontScale="70000" lnSpcReduction="20000"/>
          </a:bodyPr>
          <a:lstStyle/>
          <a:p>
            <a:pPr>
              <a:buNone/>
            </a:pPr>
            <a:r>
              <a:rPr lang="es-ES" dirty="0" smtClean="0"/>
              <a:t>	«</a:t>
            </a:r>
            <a:r>
              <a:rPr lang="es-ES" dirty="0"/>
              <a:t>Padre de familia, ten el sentido de diferenciar el bien y el mal para que tus hijos no los confundan».</a:t>
            </a:r>
          </a:p>
          <a:p>
            <a:pPr>
              <a:buNone/>
            </a:pPr>
            <a:r>
              <a:rPr lang="es-ES" i="1" dirty="0" smtClean="0"/>
              <a:t>									</a:t>
            </a:r>
            <a:r>
              <a:rPr lang="es-ES" i="1" dirty="0" err="1" smtClean="0"/>
              <a:t>Piaget</a:t>
            </a:r>
            <a:endParaRPr lang="es-ES" dirty="0"/>
          </a:p>
          <a:p>
            <a:pPr>
              <a:buNone/>
            </a:pPr>
            <a:r>
              <a:rPr lang="es-ES" i="1" dirty="0"/>
              <a:t> </a:t>
            </a:r>
            <a:endParaRPr lang="es-ES" i="1" dirty="0" smtClean="0"/>
          </a:p>
          <a:p>
            <a:pPr>
              <a:buNone/>
            </a:pPr>
            <a:endParaRPr lang="es-ES" dirty="0"/>
          </a:p>
          <a:p>
            <a:pPr>
              <a:buNone/>
            </a:pPr>
            <a:r>
              <a:rPr lang="es-ES" dirty="0" smtClean="0"/>
              <a:t>	«</a:t>
            </a:r>
            <a:r>
              <a:rPr lang="es-ES" dirty="0"/>
              <a:t>Constituir sociedades y organizar congresos sobre la educación de la familia, cuyos dos objetivos simultáneos son atraer la atención de los padres sobre los problemas de la educación interna de la familia e informarles sobre los problemas escolares y pedagógicos en general».</a:t>
            </a:r>
          </a:p>
          <a:p>
            <a:pPr>
              <a:buNone/>
            </a:pPr>
            <a:r>
              <a:rPr lang="es-ES" i="1" dirty="0" smtClean="0"/>
              <a:t>									</a:t>
            </a:r>
            <a:r>
              <a:rPr lang="es-ES" i="1" dirty="0" err="1" smtClean="0"/>
              <a:t>Piaget</a:t>
            </a:r>
            <a:endParaRPr lang="es-ES" dirty="0"/>
          </a:p>
          <a:p>
            <a:pPr>
              <a:buNone/>
            </a:pPr>
            <a:r>
              <a:rPr lang="es-ES" i="1" dirty="0"/>
              <a:t> </a:t>
            </a:r>
            <a:endParaRPr lang="es-ES" i="1" dirty="0" smtClean="0"/>
          </a:p>
          <a:p>
            <a:pPr>
              <a:buNone/>
            </a:pPr>
            <a:endParaRPr lang="es-ES" dirty="0"/>
          </a:p>
          <a:p>
            <a:pPr>
              <a:buNone/>
            </a:pPr>
            <a:r>
              <a:rPr lang="es-ES" dirty="0" smtClean="0"/>
              <a:t>	«</a:t>
            </a:r>
            <a:r>
              <a:rPr lang="es-ES" dirty="0"/>
              <a:t>En ciertos países los consejos formados por padres y profesores unidos son los verdaderos inspiradores de la nueva pedagogía y realizan, así, la síntesis deseada entre la familia y la escuela». </a:t>
            </a:r>
            <a:br>
              <a:rPr lang="es-ES" dirty="0"/>
            </a:br>
            <a:r>
              <a:rPr lang="es-ES" dirty="0" smtClean="0"/>
              <a:t>								</a:t>
            </a:r>
            <a:r>
              <a:rPr lang="es-ES" i="1" dirty="0" err="1" smtClean="0"/>
              <a:t>Piaget</a:t>
            </a:r>
            <a:endParaRPr lang="es-ES" i="1" dirty="0" smtClean="0"/>
          </a:p>
          <a:p>
            <a:pPr>
              <a:buNone/>
            </a:pPr>
            <a:r>
              <a:rPr lang="es-ES" dirty="0"/>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dirty="0"/>
          </a:p>
        </p:txBody>
      </p:sp>
      <p:sp>
        <p:nvSpPr>
          <p:cNvPr id="3" name="2 Marcador de contenido"/>
          <p:cNvSpPr>
            <a:spLocks noGrp="1"/>
          </p:cNvSpPr>
          <p:nvPr>
            <p:ph sz="quarter" idx="1"/>
          </p:nvPr>
        </p:nvSpPr>
        <p:spPr>
          <a:xfrm>
            <a:off x="457200" y="1124744"/>
            <a:ext cx="8229600" cy="5001419"/>
          </a:xfrm>
        </p:spPr>
        <p:txBody>
          <a:bodyPr>
            <a:normAutofit/>
          </a:bodyPr>
          <a:lstStyle/>
          <a:p>
            <a:pPr>
              <a:buNone/>
            </a:pPr>
            <a:r>
              <a:rPr lang="es-ES" dirty="0" smtClean="0"/>
              <a:t>	Hay dos rezones fundamentales para este enlace:</a:t>
            </a:r>
          </a:p>
          <a:p>
            <a:r>
              <a:rPr lang="es-ES" dirty="0" smtClean="0"/>
              <a:t>Legislativa:</a:t>
            </a:r>
          </a:p>
          <a:p>
            <a:pPr>
              <a:buNone/>
            </a:pPr>
            <a:r>
              <a:rPr lang="es-ES" dirty="0" smtClean="0"/>
              <a:t>	-  ONU (1984)</a:t>
            </a:r>
          </a:p>
          <a:p>
            <a:pPr>
              <a:buNone/>
            </a:pPr>
            <a:r>
              <a:rPr lang="es-ES" dirty="0" smtClean="0"/>
              <a:t>	-  Ley de la Educación (art.1)</a:t>
            </a:r>
          </a:p>
          <a:p>
            <a:pPr>
              <a:buNone/>
            </a:pPr>
            <a:r>
              <a:rPr lang="es-ES" dirty="0"/>
              <a:t>	</a:t>
            </a:r>
            <a:r>
              <a:rPr lang="es-ES" dirty="0" smtClean="0"/>
              <a:t>- Convención de los derechos del menor (art. 27.2)</a:t>
            </a:r>
          </a:p>
          <a:p>
            <a:r>
              <a:rPr lang="es-ES" dirty="0" smtClean="0"/>
              <a:t>Conceptual:</a:t>
            </a:r>
          </a:p>
          <a:p>
            <a:pPr>
              <a:buNone/>
            </a:pPr>
            <a:r>
              <a:rPr lang="es-ES" dirty="0"/>
              <a:t>	</a:t>
            </a:r>
            <a:r>
              <a:rPr lang="es-ES" dirty="0" smtClean="0"/>
              <a:t>informes como PISA o </a:t>
            </a:r>
            <a:r>
              <a:rPr lang="es-ES" dirty="0" err="1" smtClean="0"/>
              <a:t>Bo</a:t>
            </a:r>
            <a:r>
              <a:rPr lang="es-ES" dirty="0" smtClean="0"/>
              <a:t> afirman que la participación de la familia con la escuela influye en la mejora del funcionamiento y calidad de la educación.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t>Implicación de la familia</a:t>
            </a:r>
            <a:endParaRPr lang="es-ES" b="1" dirty="0"/>
          </a:p>
        </p:txBody>
      </p:sp>
      <p:sp>
        <p:nvSpPr>
          <p:cNvPr id="3" name="2 Marcador de contenido"/>
          <p:cNvSpPr>
            <a:spLocks noGrp="1"/>
          </p:cNvSpPr>
          <p:nvPr>
            <p:ph sz="quarter" idx="1"/>
          </p:nvPr>
        </p:nvSpPr>
        <p:spPr/>
        <p:txBody>
          <a:bodyPr/>
          <a:lstStyle/>
          <a:p>
            <a:pPr>
              <a:buNone/>
            </a:pPr>
            <a:r>
              <a:rPr lang="es-ES" dirty="0" smtClean="0"/>
              <a:t>	La influencia de los padres también es esencial para una buena educación, junto con la implicación en el centro escolar para guiar al niños juntos por un buen camino.</a:t>
            </a:r>
          </a:p>
          <a:p>
            <a:pPr>
              <a:buNone/>
            </a:pPr>
            <a:r>
              <a:rPr lang="es-ES" dirty="0" smtClean="0"/>
              <a:t>	La familia es </a:t>
            </a:r>
            <a:r>
              <a:rPr lang="es-ES" dirty="0" smtClean="0"/>
              <a:t>el núcleo fundamental de la sociedad, como el primer medio de educación y de formación de personas que se integraran a la sociedad y formaran parte de ésta. </a:t>
            </a:r>
            <a:endParaRPr lang="es-ES" dirty="0" smtClean="0"/>
          </a:p>
          <a:p>
            <a:pPr>
              <a:buNone/>
            </a:pPr>
            <a:endParaRPr lang="es-E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620713"/>
            <a:ext cx="8229600" cy="5505450"/>
          </a:xfrm>
        </p:spPr>
        <p:txBody>
          <a:bodyPr rtlCol="0">
            <a:normAutofit/>
          </a:bodyPr>
          <a:lstStyle/>
          <a:p>
            <a:pPr fontAlgn="auto">
              <a:spcAft>
                <a:spcPts val="0"/>
              </a:spcAft>
              <a:buFont typeface="Arial" pitchFamily="34" charset="0"/>
              <a:buChar char="•"/>
              <a:defRPr/>
            </a:pPr>
            <a:r>
              <a:rPr lang="es-ES" dirty="0" smtClean="0"/>
              <a:t>Encontramos diferentes niveles de implicación de los padres en la escuela: </a:t>
            </a:r>
          </a:p>
          <a:p>
            <a:pPr fontAlgn="auto">
              <a:spcAft>
                <a:spcPts val="0"/>
              </a:spcAft>
              <a:buFont typeface="Arial" pitchFamily="34" charset="0"/>
              <a:buChar char="•"/>
              <a:defRPr/>
            </a:pPr>
            <a:r>
              <a:rPr lang="es-ES" b="1" dirty="0" smtClean="0"/>
              <a:t>Implicación nula: </a:t>
            </a:r>
            <a:r>
              <a:rPr lang="es-ES" dirty="0" smtClean="0"/>
              <a:t>El papel de los padres es nulo, es decir, no se informan, ni participan, etc.</a:t>
            </a:r>
          </a:p>
          <a:p>
            <a:pPr fontAlgn="auto">
              <a:spcAft>
                <a:spcPts val="0"/>
              </a:spcAft>
              <a:buFont typeface="Arial" pitchFamily="34" charset="0"/>
              <a:buNone/>
              <a:defRPr/>
            </a:pPr>
            <a:endParaRPr lang="es-ES" dirty="0" smtClean="0"/>
          </a:p>
          <a:p>
            <a:pPr fontAlgn="auto">
              <a:spcAft>
                <a:spcPts val="0"/>
              </a:spcAft>
              <a:buFont typeface="Arial" pitchFamily="34" charset="0"/>
              <a:buChar char="•"/>
              <a:defRPr/>
            </a:pPr>
            <a:r>
              <a:rPr lang="es-ES" b="1" dirty="0" smtClean="0"/>
              <a:t>Implicación presencial: </a:t>
            </a:r>
            <a:r>
              <a:rPr lang="es-ES" dirty="0" smtClean="0"/>
              <a:t>Los padres asisten a las reuniones, leen las cartas y tablones informativos. En general, tienen iniciativa y participan en la de demanda de visitas del tutor, para intercambiar opiniones sobre la situación escolar del niño. </a:t>
            </a:r>
          </a:p>
          <a:p>
            <a:pPr fontAlgn="auto">
              <a:spcAft>
                <a:spcPts val="0"/>
              </a:spcAft>
              <a:buFont typeface="Arial" pitchFamily="34" charset="0"/>
              <a:buChar char="•"/>
              <a:defRPr/>
            </a:pPr>
            <a:endParaRPr lang="es-E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2 Marcador de contenido"/>
          <p:cNvSpPr>
            <a:spLocks noGrp="1"/>
          </p:cNvSpPr>
          <p:nvPr>
            <p:ph sz="quarter" idx="1"/>
          </p:nvPr>
        </p:nvSpPr>
        <p:spPr>
          <a:xfrm>
            <a:off x="457200" y="549275"/>
            <a:ext cx="8229600" cy="5576888"/>
          </a:xfrm>
        </p:spPr>
        <p:txBody>
          <a:bodyPr/>
          <a:lstStyle/>
          <a:p>
            <a:r>
              <a:rPr lang="es-ES" b="1" smtClean="0"/>
              <a:t>Implicación participativa</a:t>
            </a:r>
            <a:r>
              <a:rPr lang="es-ES" smtClean="0"/>
              <a:t>: Donde el nivel de participación de los padres es muy importante y supone la colaboración activa en el centro. </a:t>
            </a:r>
          </a:p>
          <a:p>
            <a:pPr>
              <a:buFont typeface="Arial" charset="0"/>
              <a:buNone/>
            </a:pPr>
            <a:endParaRPr lang="es-ES" smtClean="0"/>
          </a:p>
          <a:p>
            <a:r>
              <a:rPr lang="es-ES" b="1" smtClean="0"/>
              <a:t>Implicación co-responsable: </a:t>
            </a:r>
            <a:r>
              <a:rPr lang="es-ES" smtClean="0"/>
              <a:t>Supone la mayor implicación por parte de los padres, toman decisiones y gestionan con el resto de la comunidad educativa las orientaciones y actividades de la escuela.</a:t>
            </a:r>
          </a:p>
          <a:p>
            <a:pPr>
              <a:buFont typeface="Arial" charset="0"/>
              <a:buNone/>
            </a:pPr>
            <a:endParaRPr lang="es-E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611560" y="2276872"/>
            <a:ext cx="7776864" cy="3888432"/>
          </a:xfrm>
        </p:spPr>
        <p:txBody>
          <a:bodyPr>
            <a:normAutofit lnSpcReduction="10000"/>
          </a:bodyPr>
          <a:lstStyle/>
          <a:p>
            <a:pPr algn="l"/>
            <a:r>
              <a:rPr lang="es-ES_tradnl" u="sng" dirty="0">
                <a:solidFill>
                  <a:schemeClr val="tx1"/>
                </a:solidFill>
              </a:rPr>
              <a:t>Características:</a:t>
            </a:r>
            <a:endParaRPr lang="es-ES" dirty="0">
              <a:solidFill>
                <a:schemeClr val="tx1"/>
              </a:solidFill>
            </a:endParaRPr>
          </a:p>
          <a:p>
            <a:pPr lvl="0">
              <a:buFont typeface="Arial" pitchFamily="34" charset="0"/>
              <a:buChar char="•"/>
            </a:pPr>
            <a:r>
              <a:rPr lang="es-ES_tradnl" sz="2600" dirty="0">
                <a:solidFill>
                  <a:schemeClr val="tx1"/>
                </a:solidFill>
              </a:rPr>
              <a:t>Alto nivel de control y de exigencias de madurez.</a:t>
            </a:r>
            <a:endParaRPr lang="es-ES" sz="2600" dirty="0">
              <a:solidFill>
                <a:schemeClr val="tx1"/>
              </a:solidFill>
            </a:endParaRPr>
          </a:p>
          <a:p>
            <a:pPr lvl="0">
              <a:buFont typeface="Arial" pitchFamily="34" charset="0"/>
              <a:buChar char="•"/>
            </a:pPr>
            <a:r>
              <a:rPr lang="es-ES_tradnl" sz="2600" dirty="0">
                <a:solidFill>
                  <a:schemeClr val="tx1"/>
                </a:solidFill>
              </a:rPr>
              <a:t>Bajo nivel de comunicación y de afecto </a:t>
            </a:r>
            <a:r>
              <a:rPr lang="es-ES_tradnl" sz="2600" dirty="0" smtClean="0">
                <a:solidFill>
                  <a:schemeClr val="tx1"/>
                </a:solidFill>
              </a:rPr>
              <a:t>explícito.</a:t>
            </a:r>
            <a:endParaRPr lang="es-ES" sz="2600" dirty="0" smtClean="0">
              <a:solidFill>
                <a:schemeClr val="tx1"/>
              </a:solidFill>
            </a:endParaRPr>
          </a:p>
          <a:p>
            <a:pPr lvl="0" algn="l"/>
            <a:r>
              <a:rPr lang="es-ES_tradnl" u="sng" dirty="0" smtClean="0">
                <a:solidFill>
                  <a:schemeClr val="tx1"/>
                </a:solidFill>
              </a:rPr>
              <a:t>Perfil </a:t>
            </a:r>
            <a:r>
              <a:rPr lang="es-ES_tradnl" u="sng" dirty="0">
                <a:solidFill>
                  <a:schemeClr val="tx1"/>
                </a:solidFill>
              </a:rPr>
              <a:t>infantil que genera:</a:t>
            </a:r>
            <a:endParaRPr lang="es-ES" dirty="0">
              <a:solidFill>
                <a:schemeClr val="tx1"/>
              </a:solidFill>
            </a:endParaRPr>
          </a:p>
          <a:p>
            <a:pPr>
              <a:buFont typeface="Arial" pitchFamily="34" charset="0"/>
              <a:buChar char="•"/>
            </a:pPr>
            <a:r>
              <a:rPr lang="es-ES_tradnl" sz="2600" dirty="0">
                <a:solidFill>
                  <a:schemeClr val="tx1"/>
                </a:solidFill>
              </a:rPr>
              <a:t>Obediencia, orden, poca tenacidad, poca afectividad, baja autoestima, dificultades para relacionarse</a:t>
            </a:r>
            <a:r>
              <a:rPr lang="es-ES_tradnl" dirty="0">
                <a:solidFill>
                  <a:schemeClr val="tx1"/>
                </a:solidFill>
              </a:rPr>
              <a:t>.</a:t>
            </a:r>
            <a:endParaRPr lang="es-ES" dirty="0">
              <a:solidFill>
                <a:schemeClr val="tx1"/>
              </a:solidFill>
            </a:endParaRPr>
          </a:p>
          <a:p>
            <a:endParaRPr lang="es-ES" dirty="0"/>
          </a:p>
        </p:txBody>
      </p:sp>
      <p:sp>
        <p:nvSpPr>
          <p:cNvPr id="2" name="1 Título"/>
          <p:cNvSpPr>
            <a:spLocks noGrp="1"/>
          </p:cNvSpPr>
          <p:nvPr>
            <p:ph type="ctrTitle"/>
          </p:nvPr>
        </p:nvSpPr>
        <p:spPr>
          <a:xfrm>
            <a:off x="683568" y="332656"/>
            <a:ext cx="7772400" cy="1470025"/>
          </a:xfrm>
        </p:spPr>
        <p:txBody>
          <a:bodyPr/>
          <a:lstStyle/>
          <a:p>
            <a:r>
              <a:rPr lang="es-ES_tradnl" dirty="0" smtClean="0"/>
              <a:t>Padres autoritarios</a:t>
            </a:r>
            <a:endParaRPr lang="es-E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Padres permisivos</a:t>
            </a:r>
            <a:endParaRPr lang="es-ES" dirty="0"/>
          </a:p>
        </p:txBody>
      </p:sp>
      <p:sp>
        <p:nvSpPr>
          <p:cNvPr id="3" name="2 Marcador de contenido"/>
          <p:cNvSpPr>
            <a:spLocks noGrp="1"/>
          </p:cNvSpPr>
          <p:nvPr>
            <p:ph sz="quarter" idx="1"/>
          </p:nvPr>
        </p:nvSpPr>
        <p:spPr/>
        <p:txBody>
          <a:bodyPr>
            <a:normAutofit/>
          </a:bodyPr>
          <a:lstStyle/>
          <a:p>
            <a:pPr>
              <a:buNone/>
            </a:pPr>
            <a:r>
              <a:rPr lang="es-ES_tradnl" u="sng" dirty="0"/>
              <a:t>Características:</a:t>
            </a:r>
            <a:endParaRPr lang="es-ES" dirty="0"/>
          </a:p>
          <a:p>
            <a:pPr lvl="0"/>
            <a:r>
              <a:rPr lang="es-ES_tradnl" sz="2600" dirty="0"/>
              <a:t>Bajo nivel de control y de exigencia de madurez.</a:t>
            </a:r>
            <a:endParaRPr lang="es-ES" sz="2600" dirty="0"/>
          </a:p>
          <a:p>
            <a:pPr lvl="0"/>
            <a:r>
              <a:rPr lang="es-ES_tradnl" sz="2600" dirty="0"/>
              <a:t>Alto nivel de afecto y comunicación.</a:t>
            </a:r>
            <a:endParaRPr lang="es-ES" sz="2600" dirty="0"/>
          </a:p>
          <a:p>
            <a:pPr>
              <a:buNone/>
            </a:pPr>
            <a:r>
              <a:rPr lang="es-ES_tradnl" dirty="0"/>
              <a:t> </a:t>
            </a:r>
            <a:r>
              <a:rPr lang="es-ES_tradnl" u="sng" dirty="0" smtClean="0"/>
              <a:t>Perfil </a:t>
            </a:r>
            <a:r>
              <a:rPr lang="es-ES_tradnl" u="sng" dirty="0"/>
              <a:t>infantil que genera:</a:t>
            </a:r>
            <a:endParaRPr lang="es-ES" dirty="0"/>
          </a:p>
          <a:p>
            <a:r>
              <a:rPr lang="es-ES_tradnl" dirty="0"/>
              <a:t> </a:t>
            </a:r>
            <a:r>
              <a:rPr lang="es-ES_tradnl" sz="2600" dirty="0" smtClean="0"/>
              <a:t>Escaso </a:t>
            </a:r>
            <a:r>
              <a:rPr lang="es-ES_tradnl" sz="2600" dirty="0"/>
              <a:t>autocontrol, inmadurez, frecuente autoestima baja, asunción de pocas responsabilidades, vitalismo, alegría</a:t>
            </a:r>
            <a:r>
              <a:rPr lang="es-ES_tradnl" dirty="0"/>
              <a:t>.</a:t>
            </a:r>
            <a:endParaRPr lang="es-ES" dirty="0"/>
          </a:p>
          <a:p>
            <a:endParaRPr lang="es-E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98</TotalTime>
  <Words>1324</Words>
  <Application>Microsoft Office PowerPoint</Application>
  <PresentationFormat>Presentación en pantalla (4:3)</PresentationFormat>
  <Paragraphs>178</Paragraphs>
  <Slides>28</Slides>
  <Notes>0</Notes>
  <HiddenSlides>0</HiddenSlides>
  <MMClips>0</MMClips>
  <ScaleCrop>false</ScaleCrop>
  <HeadingPairs>
    <vt:vector size="4" baseType="variant">
      <vt:variant>
        <vt:lpstr>Tema</vt:lpstr>
      </vt:variant>
      <vt:variant>
        <vt:i4>1</vt:i4>
      </vt:variant>
      <vt:variant>
        <vt:lpstr>Títulos de diapositiva</vt:lpstr>
      </vt:variant>
      <vt:variant>
        <vt:i4>28</vt:i4>
      </vt:variant>
    </vt:vector>
  </HeadingPairs>
  <TitlesOfParts>
    <vt:vector size="29" baseType="lpstr">
      <vt:lpstr>Civil</vt:lpstr>
      <vt:lpstr>PARTICIPACIÓN DE LOS PADRES EN LA ESCUELA</vt:lpstr>
      <vt:lpstr>Introducción</vt:lpstr>
      <vt:lpstr>Diapositiva 3</vt:lpstr>
      <vt:lpstr>Diapositiva 4</vt:lpstr>
      <vt:lpstr>Implicación de la familia</vt:lpstr>
      <vt:lpstr>Diapositiva 6</vt:lpstr>
      <vt:lpstr>Diapositiva 7</vt:lpstr>
      <vt:lpstr>Padres autoritarios</vt:lpstr>
      <vt:lpstr>Padres permisivos</vt:lpstr>
      <vt:lpstr>Padres democráticos</vt:lpstr>
      <vt:lpstr>Implicación de la escuela</vt:lpstr>
      <vt:lpstr>Diapositiva 12</vt:lpstr>
      <vt:lpstr>Diapositiva 13</vt:lpstr>
      <vt:lpstr>La familia y la escuela</vt:lpstr>
      <vt:lpstr>Diapositiva 15</vt:lpstr>
      <vt:lpstr>3. Ventajas de una buena relación familia-escuela</vt:lpstr>
      <vt:lpstr>4. Desventajas de una mala relación familia-escuela</vt:lpstr>
      <vt:lpstr>5. Aspectos que facilitan la relación</vt:lpstr>
      <vt:lpstr>6. Aspectos que dificultan la relación</vt:lpstr>
      <vt:lpstr>Tipos de Familia</vt:lpstr>
      <vt:lpstr>Diapositiva 21</vt:lpstr>
      <vt:lpstr>7. Asociaciones de madres y padres de alumnos: ¿Son necesarias y útiles? </vt:lpstr>
      <vt:lpstr>Finalidades de las AMPA</vt:lpstr>
      <vt:lpstr>¿Qué es un AMPA?</vt:lpstr>
      <vt:lpstr>Conclusiones</vt:lpstr>
      <vt:lpstr>Diapositiva 26</vt:lpstr>
      <vt:lpstr>Bibliografía y webgrafía</vt:lpstr>
      <vt:lpstr>Diapositiva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USUARIO</dc:creator>
  <cp:lastModifiedBy>USUARIO</cp:lastModifiedBy>
  <cp:revision>11</cp:revision>
  <dcterms:created xsi:type="dcterms:W3CDTF">2012-04-16T21:42:57Z</dcterms:created>
  <dcterms:modified xsi:type="dcterms:W3CDTF">2012-04-17T11:10:18Z</dcterms:modified>
</cp:coreProperties>
</file>